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Bitter Medium" panose="020B0604020202020204" charset="0"/>
      <p:regular r:id="rId14"/>
    </p:embeddedFont>
    <p:embeddedFont>
      <p:font typeface="Calibri" panose="020F0502020204030204" pitchFamily="34" charset="0"/>
      <p:regular r:id="rId15"/>
      <p:bold r:id="rId16"/>
      <p:italic r:id="rId17"/>
      <p:boldItalic r:id="rId18"/>
    </p:embeddedFont>
    <p:embeddedFont>
      <p:font typeface="Open Sans" panose="020B0606030504020204" pitchFamily="34" charset="0"/>
      <p:regular r:id="rId19"/>
      <p:bold r:id="rId20"/>
    </p:embeddedFont>
    <p:embeddedFont>
      <p:font typeface="Open Sans Bold" panose="020B0806030504020204" pitchFamily="34" charset="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2E6"/>
    <a:srgbClr val="FFF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876"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776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034072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A8F1C874-DBBA-4929-A956-C3517CCDBDE9}"/>
              </a:ext>
            </a:extLst>
          </p:cNvPr>
          <p:cNvSpPr txBox="1"/>
          <p:nvPr/>
        </p:nvSpPr>
        <p:spPr>
          <a:xfrm>
            <a:off x="12859473" y="7766613"/>
            <a:ext cx="1770927" cy="486137"/>
          </a:xfrm>
          <a:prstGeom prst="rect">
            <a:avLst/>
          </a:prstGeom>
          <a:solidFill>
            <a:srgbClr val="FFF8F0"/>
          </a:solidFill>
        </p:spPr>
        <p:txBody>
          <a:bodyPr wrap="square" rtlCol="0">
            <a:spAutoFit/>
          </a:bodyPr>
          <a:lstStyle/>
          <a:p>
            <a:endParaRPr lang="en-CA" dirty="0"/>
          </a:p>
        </p:txBody>
      </p:sp>
      <p:pic>
        <p:nvPicPr>
          <p:cNvPr id="16" name="Image 15">
            <a:extLst>
              <a:ext uri="{FF2B5EF4-FFF2-40B4-BE49-F238E27FC236}">
                <a16:creationId xmlns:a16="http://schemas.microsoft.com/office/drawing/2014/main" id="{AC4C7BBB-6DE3-4C43-B8D0-AB3386E7C07E}"/>
              </a:ext>
            </a:extLst>
          </p:cNvPr>
          <p:cNvPicPr>
            <a:picLocks noChangeAspect="1"/>
          </p:cNvPicPr>
          <p:nvPr/>
        </p:nvPicPr>
        <p:blipFill>
          <a:blip r:embed="rId3"/>
          <a:stretch>
            <a:fillRect/>
          </a:stretch>
        </p:blipFill>
        <p:spPr>
          <a:xfrm>
            <a:off x="1" y="-1181"/>
            <a:ext cx="14630400" cy="8253931"/>
          </a:xfrm>
          <a:prstGeom prst="rect">
            <a:avLst/>
          </a:prstGeom>
        </p:spPr>
      </p:pic>
      <p:sp>
        <p:nvSpPr>
          <p:cNvPr id="17" name="Text 0">
            <a:extLst>
              <a:ext uri="{FF2B5EF4-FFF2-40B4-BE49-F238E27FC236}">
                <a16:creationId xmlns:a16="http://schemas.microsoft.com/office/drawing/2014/main" id="{8E04C3BF-B472-47E7-BF02-CFC548204D03}"/>
              </a:ext>
            </a:extLst>
          </p:cNvPr>
          <p:cNvSpPr/>
          <p:nvPr/>
        </p:nvSpPr>
        <p:spPr>
          <a:xfrm>
            <a:off x="7315200" y="613569"/>
            <a:ext cx="7315201" cy="2155031"/>
          </a:xfrm>
          <a:prstGeom prst="rect">
            <a:avLst/>
          </a:prstGeom>
          <a:noFill/>
          <a:ln/>
        </p:spPr>
        <p:txBody>
          <a:bodyPr wrap="square" lIns="0" tIns="0" rIns="0" bIns="0" rtlCol="0" anchor="t"/>
          <a:lstStyle/>
          <a:p>
            <a:pPr marL="0" indent="0" algn="ctr">
              <a:lnSpc>
                <a:spcPts val="5550"/>
              </a:lnSpc>
              <a:buNone/>
            </a:pPr>
            <a:r>
              <a:rPr lang="en-US" sz="4000" kern="0" spc="-134" dirty="0">
                <a:solidFill>
                  <a:srgbClr val="F6F2E6"/>
                </a:solidFill>
                <a:latin typeface="Bitter Medium" pitchFamily="34" charset="0"/>
                <a:ea typeface="Bitter Medium" pitchFamily="34" charset="-122"/>
                <a:cs typeface="Bitter Medium" pitchFamily="34" charset="-120"/>
              </a:rPr>
              <a:t>Rapport d'Analyse des Ventes et Recommandations Marketing</a:t>
            </a:r>
            <a:endParaRPr lang="en-US" sz="4000" dirty="0">
              <a:solidFill>
                <a:srgbClr val="F6F2E6"/>
              </a:solidFill>
            </a:endParaRPr>
          </a:p>
        </p:txBody>
      </p:sp>
    </p:spTree>
    <p:extLst>
      <p:ext uri="{BB962C8B-B14F-4D97-AF65-F5344CB8AC3E}">
        <p14:creationId xmlns:p14="http://schemas.microsoft.com/office/powerpoint/2010/main" val="3315159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1016" y="746046"/>
            <a:ext cx="7674769" cy="1312069"/>
          </a:xfrm>
          <a:prstGeom prst="rect">
            <a:avLst/>
          </a:prstGeom>
          <a:noFill/>
          <a:ln/>
        </p:spPr>
        <p:txBody>
          <a:bodyPr wrap="square" lIns="0" tIns="0" rIns="0" bIns="0" rtlCol="0" anchor="t"/>
          <a:lstStyle/>
          <a:p>
            <a:pPr marL="0" indent="0" algn="l">
              <a:lnSpc>
                <a:spcPts val="5150"/>
              </a:lnSpc>
              <a:buNone/>
            </a:pPr>
            <a:r>
              <a:rPr lang="en-US" sz="4100" kern="0" spc="-124" dirty="0">
                <a:solidFill>
                  <a:srgbClr val="2C3F42"/>
                </a:solidFill>
                <a:latin typeface="Bitter Medium" pitchFamily="34" charset="0"/>
                <a:ea typeface="Bitter Medium" pitchFamily="34" charset="-122"/>
                <a:cs typeface="Bitter Medium" pitchFamily="34" charset="-120"/>
              </a:rPr>
              <a:t>Indicateurs de Performance à Suivre (KPIs)</a:t>
            </a:r>
            <a:endParaRPr lang="en-US" sz="4100" dirty="0"/>
          </a:p>
        </p:txBody>
      </p:sp>
      <p:sp>
        <p:nvSpPr>
          <p:cNvPr id="4" name="Text 1"/>
          <p:cNvSpPr/>
          <p:nvPr/>
        </p:nvSpPr>
        <p:spPr>
          <a:xfrm>
            <a:off x="6221016" y="2477810"/>
            <a:ext cx="3679984" cy="692706"/>
          </a:xfrm>
          <a:prstGeom prst="rect">
            <a:avLst/>
          </a:prstGeom>
          <a:noFill/>
          <a:ln/>
        </p:spPr>
        <p:txBody>
          <a:bodyPr wrap="none" lIns="0" tIns="0" rIns="0" bIns="0" rtlCol="0" anchor="t"/>
          <a:lstStyle/>
          <a:p>
            <a:pPr marL="0" indent="0" algn="ctr">
              <a:lnSpc>
                <a:spcPts val="5450"/>
              </a:lnSpc>
              <a:buNone/>
            </a:pPr>
            <a:r>
              <a:rPr lang="en-US" sz="5450" kern="0" spc="-164" dirty="0">
                <a:solidFill>
                  <a:srgbClr val="2B2E3C"/>
                </a:solidFill>
                <a:latin typeface="Bitter Medium" pitchFamily="34" charset="0"/>
                <a:ea typeface="Bitter Medium" pitchFamily="34" charset="-122"/>
                <a:cs typeface="Bitter Medium" pitchFamily="34" charset="-120"/>
              </a:rPr>
              <a:t>1</a:t>
            </a:r>
            <a:endParaRPr lang="en-US" sz="5450" dirty="0"/>
          </a:p>
        </p:txBody>
      </p:sp>
      <p:sp>
        <p:nvSpPr>
          <p:cNvPr id="5" name="Text 2"/>
          <p:cNvSpPr/>
          <p:nvPr/>
        </p:nvSpPr>
        <p:spPr>
          <a:xfrm>
            <a:off x="6749058" y="3432810"/>
            <a:ext cx="2623899" cy="328017"/>
          </a:xfrm>
          <a:prstGeom prst="rect">
            <a:avLst/>
          </a:prstGeom>
          <a:noFill/>
          <a:ln/>
        </p:spPr>
        <p:txBody>
          <a:bodyPr wrap="none" lIns="0" tIns="0" rIns="0" bIns="0" rtlCol="0" anchor="t"/>
          <a:lstStyle/>
          <a:p>
            <a:pPr marL="0" indent="0" algn="ctr">
              <a:lnSpc>
                <a:spcPts val="2550"/>
              </a:lnSpc>
              <a:buNone/>
            </a:pPr>
            <a:r>
              <a:rPr lang="en-US" sz="2050" kern="0" spc="-62" dirty="0">
                <a:solidFill>
                  <a:srgbClr val="2B2E3C"/>
                </a:solidFill>
                <a:latin typeface="Bitter Medium" pitchFamily="34" charset="0"/>
                <a:ea typeface="Bitter Medium" pitchFamily="34" charset="-122"/>
                <a:cs typeface="Bitter Medium" pitchFamily="34" charset="-120"/>
              </a:rPr>
              <a:t>Chiffre d'affaires total</a:t>
            </a:r>
            <a:endParaRPr lang="en-US" sz="2050" dirty="0"/>
          </a:p>
        </p:txBody>
      </p:sp>
      <p:sp>
        <p:nvSpPr>
          <p:cNvPr id="6" name="Text 3"/>
          <p:cNvSpPr/>
          <p:nvPr/>
        </p:nvSpPr>
        <p:spPr>
          <a:xfrm>
            <a:off x="6221016" y="3886676"/>
            <a:ext cx="3679984" cy="335756"/>
          </a:xfrm>
          <a:prstGeom prst="rect">
            <a:avLst/>
          </a:prstGeom>
          <a:noFill/>
          <a:ln/>
        </p:spPr>
        <p:txBody>
          <a:bodyPr wrap="none" lIns="0" tIns="0" rIns="0" bIns="0" rtlCol="0" anchor="t"/>
          <a:lstStyle/>
          <a:p>
            <a:pPr marL="0" indent="0" algn="ctr">
              <a:lnSpc>
                <a:spcPts val="2600"/>
              </a:lnSpc>
              <a:buNone/>
            </a:pPr>
            <a:r>
              <a:rPr lang="en-US" sz="1650" kern="0" spc="-33" dirty="0">
                <a:solidFill>
                  <a:srgbClr val="2B2E3C"/>
                </a:solidFill>
                <a:latin typeface="Open Sans" pitchFamily="34" charset="0"/>
                <a:ea typeface="Open Sans" pitchFamily="34" charset="-122"/>
                <a:cs typeface="Open Sans" pitchFamily="34" charset="-120"/>
              </a:rPr>
              <a:t>Croissance hebdomadaire/mensuelle</a:t>
            </a:r>
            <a:endParaRPr lang="en-US" sz="1650" dirty="0"/>
          </a:p>
        </p:txBody>
      </p:sp>
      <p:sp>
        <p:nvSpPr>
          <p:cNvPr id="7" name="Text 4"/>
          <p:cNvSpPr/>
          <p:nvPr/>
        </p:nvSpPr>
        <p:spPr>
          <a:xfrm>
            <a:off x="10215801" y="2477810"/>
            <a:ext cx="3679984" cy="692706"/>
          </a:xfrm>
          <a:prstGeom prst="rect">
            <a:avLst/>
          </a:prstGeom>
          <a:noFill/>
          <a:ln/>
        </p:spPr>
        <p:txBody>
          <a:bodyPr wrap="none" lIns="0" tIns="0" rIns="0" bIns="0" rtlCol="0" anchor="t"/>
          <a:lstStyle/>
          <a:p>
            <a:pPr marL="0" indent="0" algn="ctr">
              <a:lnSpc>
                <a:spcPts val="5450"/>
              </a:lnSpc>
              <a:buNone/>
            </a:pPr>
            <a:r>
              <a:rPr lang="en-US" sz="5450" kern="0" spc="-164" dirty="0">
                <a:solidFill>
                  <a:srgbClr val="2B2E3C"/>
                </a:solidFill>
                <a:latin typeface="Bitter Medium" pitchFamily="34" charset="0"/>
                <a:ea typeface="Bitter Medium" pitchFamily="34" charset="-122"/>
                <a:cs typeface="Bitter Medium" pitchFamily="34" charset="-120"/>
              </a:rPr>
              <a:t>2</a:t>
            </a:r>
            <a:endParaRPr lang="en-US" sz="5450" dirty="0"/>
          </a:p>
        </p:txBody>
      </p:sp>
      <p:sp>
        <p:nvSpPr>
          <p:cNvPr id="8" name="Text 5"/>
          <p:cNvSpPr/>
          <p:nvPr/>
        </p:nvSpPr>
        <p:spPr>
          <a:xfrm>
            <a:off x="10674668" y="3432810"/>
            <a:ext cx="2762250" cy="328017"/>
          </a:xfrm>
          <a:prstGeom prst="rect">
            <a:avLst/>
          </a:prstGeom>
          <a:noFill/>
          <a:ln/>
        </p:spPr>
        <p:txBody>
          <a:bodyPr wrap="none" lIns="0" tIns="0" rIns="0" bIns="0" rtlCol="0" anchor="t"/>
          <a:lstStyle/>
          <a:p>
            <a:pPr marL="0" indent="0" algn="ctr">
              <a:lnSpc>
                <a:spcPts val="2550"/>
              </a:lnSpc>
              <a:buNone/>
            </a:pPr>
            <a:r>
              <a:rPr lang="en-US" sz="2050" kern="0" spc="-62" dirty="0">
                <a:solidFill>
                  <a:srgbClr val="2B2E3C"/>
                </a:solidFill>
                <a:latin typeface="Bitter Medium" pitchFamily="34" charset="0"/>
                <a:ea typeface="Bitter Medium" pitchFamily="34" charset="-122"/>
                <a:cs typeface="Bitter Medium" pitchFamily="34" charset="-120"/>
              </a:rPr>
              <a:t>Valeur du panier moyen</a:t>
            </a:r>
            <a:endParaRPr lang="en-US" sz="2050" dirty="0"/>
          </a:p>
        </p:txBody>
      </p:sp>
      <p:sp>
        <p:nvSpPr>
          <p:cNvPr id="9" name="Text 6"/>
          <p:cNvSpPr/>
          <p:nvPr/>
        </p:nvSpPr>
        <p:spPr>
          <a:xfrm>
            <a:off x="10215801" y="3886676"/>
            <a:ext cx="3679984" cy="335756"/>
          </a:xfrm>
          <a:prstGeom prst="rect">
            <a:avLst/>
          </a:prstGeom>
          <a:noFill/>
          <a:ln/>
        </p:spPr>
        <p:txBody>
          <a:bodyPr wrap="none" lIns="0" tIns="0" rIns="0" bIns="0" rtlCol="0" anchor="t"/>
          <a:lstStyle/>
          <a:p>
            <a:pPr marL="0" indent="0" algn="ctr">
              <a:lnSpc>
                <a:spcPts val="2600"/>
              </a:lnSpc>
              <a:buNone/>
            </a:pPr>
            <a:r>
              <a:rPr lang="en-US" sz="1650" kern="0" spc="-33" dirty="0">
                <a:solidFill>
                  <a:srgbClr val="2B2E3C"/>
                </a:solidFill>
                <a:latin typeface="Open Sans" pitchFamily="34" charset="0"/>
                <a:ea typeface="Open Sans" pitchFamily="34" charset="-122"/>
                <a:cs typeface="Open Sans" pitchFamily="34" charset="-120"/>
              </a:rPr>
              <a:t>Par canal</a:t>
            </a:r>
            <a:endParaRPr lang="en-US" sz="1650" dirty="0"/>
          </a:p>
        </p:txBody>
      </p:sp>
      <p:sp>
        <p:nvSpPr>
          <p:cNvPr id="10" name="Text 7"/>
          <p:cNvSpPr/>
          <p:nvPr/>
        </p:nvSpPr>
        <p:spPr>
          <a:xfrm>
            <a:off x="8218408" y="4957048"/>
            <a:ext cx="3679984" cy="692706"/>
          </a:xfrm>
          <a:prstGeom prst="rect">
            <a:avLst/>
          </a:prstGeom>
          <a:noFill/>
          <a:ln/>
        </p:spPr>
        <p:txBody>
          <a:bodyPr wrap="none" lIns="0" tIns="0" rIns="0" bIns="0" rtlCol="0" anchor="t"/>
          <a:lstStyle/>
          <a:p>
            <a:pPr marL="0" indent="0" algn="ctr">
              <a:lnSpc>
                <a:spcPts val="5450"/>
              </a:lnSpc>
              <a:buNone/>
            </a:pPr>
            <a:r>
              <a:rPr lang="en-US" sz="5450" kern="0" spc="-164" dirty="0">
                <a:solidFill>
                  <a:srgbClr val="2B2E3C"/>
                </a:solidFill>
                <a:latin typeface="Bitter Medium" pitchFamily="34" charset="0"/>
                <a:ea typeface="Bitter Medium" pitchFamily="34" charset="-122"/>
                <a:cs typeface="Bitter Medium" pitchFamily="34" charset="-120"/>
              </a:rPr>
              <a:t>3</a:t>
            </a:r>
            <a:endParaRPr lang="en-US" sz="5450" dirty="0"/>
          </a:p>
        </p:txBody>
      </p:sp>
      <p:sp>
        <p:nvSpPr>
          <p:cNvPr id="11" name="Text 8"/>
          <p:cNvSpPr/>
          <p:nvPr/>
        </p:nvSpPr>
        <p:spPr>
          <a:xfrm>
            <a:off x="8701802" y="5912048"/>
            <a:ext cx="2713196" cy="328017"/>
          </a:xfrm>
          <a:prstGeom prst="rect">
            <a:avLst/>
          </a:prstGeom>
          <a:noFill/>
          <a:ln/>
        </p:spPr>
        <p:txBody>
          <a:bodyPr wrap="none" lIns="0" tIns="0" rIns="0" bIns="0" rtlCol="0" anchor="t"/>
          <a:lstStyle/>
          <a:p>
            <a:pPr marL="0" indent="0" algn="ctr">
              <a:lnSpc>
                <a:spcPts val="2550"/>
              </a:lnSpc>
              <a:buNone/>
            </a:pPr>
            <a:r>
              <a:rPr lang="en-US" sz="2050" kern="0" spc="-62" dirty="0">
                <a:solidFill>
                  <a:srgbClr val="2B2E3C"/>
                </a:solidFill>
                <a:latin typeface="Bitter Medium" pitchFamily="34" charset="0"/>
                <a:ea typeface="Bitter Medium" pitchFamily="34" charset="-122"/>
                <a:cs typeface="Bitter Medium" pitchFamily="34" charset="-120"/>
              </a:rPr>
              <a:t>Taux de rétention client</a:t>
            </a:r>
            <a:endParaRPr lang="en-US" sz="2050" dirty="0"/>
          </a:p>
        </p:txBody>
      </p:sp>
      <p:sp>
        <p:nvSpPr>
          <p:cNvPr id="12" name="Text 9"/>
          <p:cNvSpPr/>
          <p:nvPr/>
        </p:nvSpPr>
        <p:spPr>
          <a:xfrm>
            <a:off x="6221016" y="6476167"/>
            <a:ext cx="7674769" cy="1007269"/>
          </a:xfrm>
          <a:prstGeom prst="rect">
            <a:avLst/>
          </a:prstGeom>
          <a:noFill/>
          <a:ln/>
        </p:spPr>
        <p:txBody>
          <a:bodyPr wrap="square" lIns="0" tIns="0" rIns="0" bIns="0" rtlCol="0" anchor="t"/>
          <a:lstStyle/>
          <a:p>
            <a:pPr marL="0" indent="0" algn="l">
              <a:lnSpc>
                <a:spcPts val="2600"/>
              </a:lnSpc>
              <a:buNone/>
            </a:pPr>
            <a:r>
              <a:rPr lang="en-US" sz="1650" kern="0" spc="-33" dirty="0">
                <a:solidFill>
                  <a:srgbClr val="2B2E3C"/>
                </a:solidFill>
                <a:latin typeface="Open Sans" pitchFamily="34" charset="0"/>
                <a:ea typeface="Open Sans" pitchFamily="34" charset="-122"/>
                <a:cs typeface="Open Sans" pitchFamily="34" charset="-120"/>
              </a:rPr>
              <a:t>Pour mesurer efficacement l'impact de ces recommandations, nous conseillons de suivre attentivement le chiffre d'affaires total, la valeur du panier moyen par canal, et le taux de rétention client.</a:t>
            </a:r>
            <a:endParaRPr lang="en-US" sz="1650" dirty="0"/>
          </a:p>
        </p:txBody>
      </p:sp>
      <p:sp>
        <p:nvSpPr>
          <p:cNvPr id="13" name="ZoneTexte 12">
            <a:extLst>
              <a:ext uri="{FF2B5EF4-FFF2-40B4-BE49-F238E27FC236}">
                <a16:creationId xmlns:a16="http://schemas.microsoft.com/office/drawing/2014/main" id="{FFF8621F-040F-4F5D-802A-D20FCA62EC94}"/>
              </a:ext>
            </a:extLst>
          </p:cNvPr>
          <p:cNvSpPr txBox="1"/>
          <p:nvPr/>
        </p:nvSpPr>
        <p:spPr>
          <a:xfrm>
            <a:off x="12859473" y="7766613"/>
            <a:ext cx="1770927" cy="486137"/>
          </a:xfrm>
          <a:prstGeom prst="rect">
            <a:avLst/>
          </a:prstGeom>
          <a:solidFill>
            <a:srgbClr val="FFF8F0"/>
          </a:solidFill>
        </p:spPr>
        <p:txBody>
          <a:bodyPr wrap="square" rtlCol="0">
            <a:spAutoFit/>
          </a:bodyPr>
          <a:lstStyle/>
          <a:p>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9633"/>
            <a:ext cx="5670590"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Conclusion</a:t>
            </a:r>
            <a:endParaRPr lang="en-US" sz="4450" dirty="0"/>
          </a:p>
        </p:txBody>
      </p:sp>
      <p:sp>
        <p:nvSpPr>
          <p:cNvPr id="4" name="Text 1"/>
          <p:cNvSpPr/>
          <p:nvPr/>
        </p:nvSpPr>
        <p:spPr>
          <a:xfrm>
            <a:off x="6280190" y="2878574"/>
            <a:ext cx="7556421" cy="217741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L'analyse approfondie des données de vente de Beans &amp; Pods révèle des opportunités substantielles pour optimiser votre stratégie marketing et accroître vos revenus. En implémentant les recommandations personnalisées par canal, région et produit, votre entreprise pourra augmenter significativement les ventes globales et renforcer la fidélité de votre clientèle existante.</a:t>
            </a:r>
            <a:endParaRPr lang="en-US" sz="1750" dirty="0"/>
          </a:p>
        </p:txBody>
      </p:sp>
      <p:sp>
        <p:nvSpPr>
          <p:cNvPr id="5" name="Text 2"/>
          <p:cNvSpPr/>
          <p:nvPr/>
        </p:nvSpPr>
        <p:spPr>
          <a:xfrm>
            <a:off x="6280190" y="5311140"/>
            <a:ext cx="75564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Ces stratégies basées sur les données vous permettront de maximiser votre retour sur investissement marketing et de consolider votre position sur le marché compétitif du café.</a:t>
            </a:r>
            <a:endParaRPr lang="en-US" sz="1750" dirty="0"/>
          </a:p>
        </p:txBody>
      </p:sp>
      <p:sp>
        <p:nvSpPr>
          <p:cNvPr id="6" name="ZoneTexte 5">
            <a:extLst>
              <a:ext uri="{FF2B5EF4-FFF2-40B4-BE49-F238E27FC236}">
                <a16:creationId xmlns:a16="http://schemas.microsoft.com/office/drawing/2014/main" id="{CA861CF7-29EC-4D38-AD62-5C16388181AB}"/>
              </a:ext>
            </a:extLst>
          </p:cNvPr>
          <p:cNvSpPr txBox="1"/>
          <p:nvPr/>
        </p:nvSpPr>
        <p:spPr>
          <a:xfrm>
            <a:off x="12859473" y="7766613"/>
            <a:ext cx="1770927" cy="486137"/>
          </a:xfrm>
          <a:prstGeom prst="rect">
            <a:avLst/>
          </a:prstGeom>
          <a:solidFill>
            <a:srgbClr val="FFF8F0"/>
          </a:solidFill>
        </p:spPr>
        <p:txBody>
          <a:bodyPr wrap="square" rtlCol="0">
            <a:spAutoFit/>
          </a:bodyPr>
          <a:lstStyle/>
          <a:p>
            <a:endParaRPr lang="en-CA"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273969"/>
            <a:ext cx="13042821" cy="1417558"/>
          </a:xfrm>
          <a:prstGeom prst="rect">
            <a:avLst/>
          </a:prstGeom>
          <a:noFill/>
          <a:ln/>
        </p:spPr>
        <p:txBody>
          <a:bodyPr wrap="square" lIns="0" tIns="0" rIns="0" bIns="0" rtlCol="0" anchor="t"/>
          <a:lstStyle/>
          <a:p>
            <a:pPr marL="0" indent="0" algn="ctr">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Introduction</a:t>
            </a:r>
            <a:endParaRPr lang="en-US" sz="4450" dirty="0"/>
          </a:p>
        </p:txBody>
      </p:sp>
      <p:sp>
        <p:nvSpPr>
          <p:cNvPr id="3" name="Text 1"/>
          <p:cNvSpPr/>
          <p:nvPr/>
        </p:nvSpPr>
        <p:spPr>
          <a:xfrm>
            <a:off x="793789" y="2703004"/>
            <a:ext cx="130428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Ce rapport présente une analyse approfondie des données de vente de Beans &amp; Pods, révélant des opportunités stratégiques pour optimiser votre campagne marketing et accroître vos revenus. Nous avons identifié des différences importantes dans les comportements d'achat selon les canaux de distribution et les régions, ainsi que des préférences distinctes pour certains produits.</a:t>
            </a:r>
            <a:endParaRPr lang="en-US" sz="1750" dirty="0"/>
          </a:p>
        </p:txBody>
      </p:sp>
      <p:sp>
        <p:nvSpPr>
          <p:cNvPr id="4" name="Text 2"/>
          <p:cNvSpPr/>
          <p:nvPr/>
        </p:nvSpPr>
        <p:spPr>
          <a:xfrm>
            <a:off x="793788" y="4162234"/>
            <a:ext cx="130428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Nos principales recommandations incluent l'adaptation des stratégies marketing par canal de vente, le développement d'offres personnalisées par région, l'optimisation de votre portefeuille de produits et la mise en place d'un programme de fidélisation client ciblé. L'implémentation de ces recommandations pourrait générer une augmentation des ventes de 12-15% et améliorer la fidélisation client de 20% au cours des 12 prochains mois.</a:t>
            </a:r>
            <a:endParaRPr lang="en-US" sz="1750" dirty="0"/>
          </a:p>
        </p:txBody>
      </p:sp>
      <p:sp>
        <p:nvSpPr>
          <p:cNvPr id="5" name="Shape 3"/>
          <p:cNvSpPr/>
          <p:nvPr/>
        </p:nvSpPr>
        <p:spPr>
          <a:xfrm>
            <a:off x="793790" y="6575584"/>
            <a:ext cx="362903" cy="362903"/>
          </a:xfrm>
          <a:prstGeom prst="roundRect">
            <a:avLst>
              <a:gd name="adj" fmla="val 25194296"/>
            </a:avLst>
          </a:prstGeom>
          <a:noFill/>
          <a:ln w="7620">
            <a:solidFill>
              <a:srgbClr val="FFFFFF"/>
            </a:solidFill>
            <a:prstDash val="solid"/>
          </a:ln>
        </p:spPr>
      </p:sp>
      <p:pic>
        <p:nvPicPr>
          <p:cNvPr id="6" name="Image 0" descr="preencoded.png"/>
          <p:cNvPicPr>
            <a:picLocks noChangeAspect="1"/>
          </p:cNvPicPr>
          <p:nvPr/>
        </p:nvPicPr>
        <p:blipFill>
          <a:blip r:embed="rId3"/>
          <a:stretch>
            <a:fillRect/>
          </a:stretch>
        </p:blipFill>
        <p:spPr>
          <a:xfrm>
            <a:off x="801410" y="6583204"/>
            <a:ext cx="347663" cy="347663"/>
          </a:xfrm>
          <a:prstGeom prst="rect">
            <a:avLst/>
          </a:prstGeom>
        </p:spPr>
      </p:pic>
      <p:sp>
        <p:nvSpPr>
          <p:cNvPr id="7" name="Text 4"/>
          <p:cNvSpPr/>
          <p:nvPr/>
        </p:nvSpPr>
        <p:spPr>
          <a:xfrm>
            <a:off x="1270040" y="6558677"/>
            <a:ext cx="2794159" cy="396835"/>
          </a:xfrm>
          <a:prstGeom prst="rect">
            <a:avLst/>
          </a:prstGeom>
          <a:noFill/>
          <a:ln/>
        </p:spPr>
        <p:txBody>
          <a:bodyPr wrap="none" lIns="0" tIns="0" rIns="0" bIns="0" rtlCol="0" anchor="t"/>
          <a:lstStyle/>
          <a:p>
            <a:pPr marL="0" indent="0" algn="l">
              <a:lnSpc>
                <a:spcPts val="3100"/>
              </a:lnSpc>
              <a:buNone/>
            </a:pPr>
            <a:r>
              <a:rPr lang="en-US" sz="2200" b="1" kern="0" spc="-36" dirty="0">
                <a:solidFill>
                  <a:srgbClr val="2B2E3C"/>
                </a:solidFill>
                <a:latin typeface="Open Sans Bold" pitchFamily="34" charset="0"/>
                <a:ea typeface="Open Sans Bold" pitchFamily="34" charset="-122"/>
                <a:cs typeface="Open Sans Bold" pitchFamily="34" charset="-120"/>
              </a:rPr>
              <a:t>by Khadidja Mehadji</a:t>
            </a:r>
            <a:endParaRPr lang="en-US" sz="2200" dirty="0"/>
          </a:p>
        </p:txBody>
      </p:sp>
      <p:sp>
        <p:nvSpPr>
          <p:cNvPr id="8" name="ZoneTexte 7">
            <a:extLst>
              <a:ext uri="{FF2B5EF4-FFF2-40B4-BE49-F238E27FC236}">
                <a16:creationId xmlns:a16="http://schemas.microsoft.com/office/drawing/2014/main" id="{7133B53C-7F77-4084-BC5A-5F6C9596C250}"/>
              </a:ext>
            </a:extLst>
          </p:cNvPr>
          <p:cNvSpPr txBox="1"/>
          <p:nvPr/>
        </p:nvSpPr>
        <p:spPr>
          <a:xfrm>
            <a:off x="12859473" y="7766613"/>
            <a:ext cx="1770927" cy="486137"/>
          </a:xfrm>
          <a:prstGeom prst="rect">
            <a:avLst/>
          </a:prstGeom>
          <a:solidFill>
            <a:srgbClr val="FFF8F0"/>
          </a:solidFill>
        </p:spPr>
        <p:txBody>
          <a:bodyPr wrap="square" rtlCol="0">
            <a:spAutoFit/>
          </a:bodyPr>
          <a:lstStyle/>
          <a:p>
            <a:endParaRPr lang="en-CA"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6765727"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Vue d'Ensemble des Ventes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Répartition Équilibrée</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L'analyse globale des ventes met en évidence une répartition équilibrée entre le café en grains (48%) et les dosettes (52%), offrant une base solide pour le développement des deux catégories de produits.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Méthodologie</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Notre analyse s'appuie sur l'étude de 444 transactions provenant de vos bases de données, couvrant deux canaux de vente (Magasin physique et En ligne) et trois régions géographiques (Nord, Centre et Sud).</a:t>
            </a:r>
            <a:endParaRPr lang="en-US" sz="1750" dirty="0"/>
          </a:p>
        </p:txBody>
      </p:sp>
      <p:sp>
        <p:nvSpPr>
          <p:cNvPr id="7" name="ZoneTexte 6">
            <a:extLst>
              <a:ext uri="{FF2B5EF4-FFF2-40B4-BE49-F238E27FC236}">
                <a16:creationId xmlns:a16="http://schemas.microsoft.com/office/drawing/2014/main" id="{A354BFDF-A03C-486E-B89C-4C8E6D66B433}"/>
              </a:ext>
            </a:extLst>
          </p:cNvPr>
          <p:cNvSpPr txBox="1"/>
          <p:nvPr/>
        </p:nvSpPr>
        <p:spPr>
          <a:xfrm>
            <a:off x="12859473" y="7766613"/>
            <a:ext cx="1770927" cy="486137"/>
          </a:xfrm>
          <a:prstGeom prst="rect">
            <a:avLst/>
          </a:prstGeom>
          <a:solidFill>
            <a:srgbClr val="FFF8F0"/>
          </a:solidFill>
        </p:spPr>
        <p:txBody>
          <a:bodyPr wrap="square" rtlCol="0">
            <a:spAutoFit/>
          </a:bodyPr>
          <a:lstStyle/>
          <a:p>
            <a:endParaRPr lang="en-CA"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47862"/>
            <a:ext cx="6696551"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Analyse par Canal de Vente</a:t>
            </a:r>
            <a:endParaRPr lang="en-US" sz="4450" dirty="0"/>
          </a:p>
        </p:txBody>
      </p:sp>
      <p:sp>
        <p:nvSpPr>
          <p:cNvPr id="4" name="Shape 1"/>
          <p:cNvSpPr/>
          <p:nvPr/>
        </p:nvSpPr>
        <p:spPr>
          <a:xfrm>
            <a:off x="793790" y="4896803"/>
            <a:ext cx="6408063" cy="2320171"/>
          </a:xfrm>
          <a:prstGeom prst="roundRect">
            <a:avLst>
              <a:gd name="adj" fmla="val 4106"/>
            </a:avLst>
          </a:prstGeom>
          <a:solidFill>
            <a:srgbClr val="FCE2CF"/>
          </a:solidFill>
          <a:ln w="7620">
            <a:solidFill>
              <a:srgbClr val="E2C8B5"/>
            </a:solidFill>
            <a:prstDash val="solid"/>
          </a:ln>
        </p:spPr>
      </p:sp>
      <p:sp>
        <p:nvSpPr>
          <p:cNvPr id="5" name="Text 2"/>
          <p:cNvSpPr/>
          <p:nvPr/>
        </p:nvSpPr>
        <p:spPr>
          <a:xfrm>
            <a:off x="1028224" y="5131237"/>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Canal Magasin</a:t>
            </a:r>
            <a:endParaRPr lang="en-US" sz="2200" dirty="0"/>
          </a:p>
        </p:txBody>
      </p:sp>
      <p:sp>
        <p:nvSpPr>
          <p:cNvPr id="6" name="Text 3"/>
          <p:cNvSpPr/>
          <p:nvPr/>
        </p:nvSpPr>
        <p:spPr>
          <a:xfrm>
            <a:off x="1028224" y="5621655"/>
            <a:ext cx="593919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Part des Ventes: 52%</a:t>
            </a:r>
            <a:endParaRPr lang="en-US" sz="1750" dirty="0"/>
          </a:p>
        </p:txBody>
      </p:sp>
      <p:sp>
        <p:nvSpPr>
          <p:cNvPr id="7" name="Text 4"/>
          <p:cNvSpPr/>
          <p:nvPr/>
        </p:nvSpPr>
        <p:spPr>
          <a:xfrm>
            <a:off x="1028224" y="6120646"/>
            <a:ext cx="593919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Valeur Moyenne/Transaction: 42,8$</a:t>
            </a:r>
            <a:endParaRPr lang="en-US" sz="1750" dirty="0"/>
          </a:p>
        </p:txBody>
      </p:sp>
      <p:sp>
        <p:nvSpPr>
          <p:cNvPr id="8" name="Text 5"/>
          <p:cNvSpPr/>
          <p:nvPr/>
        </p:nvSpPr>
        <p:spPr>
          <a:xfrm>
            <a:off x="1028224" y="6619637"/>
            <a:ext cx="593919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Produit Vedette: Robusta</a:t>
            </a:r>
            <a:endParaRPr lang="en-US" sz="1750" dirty="0"/>
          </a:p>
        </p:txBody>
      </p:sp>
      <p:sp>
        <p:nvSpPr>
          <p:cNvPr id="9" name="Shape 6"/>
          <p:cNvSpPr/>
          <p:nvPr/>
        </p:nvSpPr>
        <p:spPr>
          <a:xfrm>
            <a:off x="7428667" y="4896803"/>
            <a:ext cx="6408063" cy="2320171"/>
          </a:xfrm>
          <a:prstGeom prst="roundRect">
            <a:avLst>
              <a:gd name="adj" fmla="val 4106"/>
            </a:avLst>
          </a:prstGeom>
          <a:solidFill>
            <a:srgbClr val="FCE2CF"/>
          </a:solidFill>
          <a:ln w="7620">
            <a:solidFill>
              <a:srgbClr val="E2C8B5"/>
            </a:solidFill>
            <a:prstDash val="solid"/>
          </a:ln>
        </p:spPr>
      </p:sp>
      <p:sp>
        <p:nvSpPr>
          <p:cNvPr id="10" name="Text 7"/>
          <p:cNvSpPr/>
          <p:nvPr/>
        </p:nvSpPr>
        <p:spPr>
          <a:xfrm>
            <a:off x="7663101" y="5131237"/>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Canal En Ligne</a:t>
            </a:r>
            <a:endParaRPr lang="en-US" sz="2200" dirty="0"/>
          </a:p>
        </p:txBody>
      </p:sp>
      <p:sp>
        <p:nvSpPr>
          <p:cNvPr id="11" name="Text 8"/>
          <p:cNvSpPr/>
          <p:nvPr/>
        </p:nvSpPr>
        <p:spPr>
          <a:xfrm>
            <a:off x="7663101" y="5621655"/>
            <a:ext cx="593919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Part des Ventes: 48%</a:t>
            </a:r>
            <a:endParaRPr lang="en-US" sz="1750" dirty="0"/>
          </a:p>
        </p:txBody>
      </p:sp>
      <p:sp>
        <p:nvSpPr>
          <p:cNvPr id="12" name="Text 9"/>
          <p:cNvSpPr/>
          <p:nvPr/>
        </p:nvSpPr>
        <p:spPr>
          <a:xfrm>
            <a:off x="7663101" y="6120646"/>
            <a:ext cx="593919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Valeur Moyenne/Transaction: 58,3$</a:t>
            </a:r>
            <a:endParaRPr lang="en-US" sz="1750" dirty="0"/>
          </a:p>
        </p:txBody>
      </p:sp>
      <p:sp>
        <p:nvSpPr>
          <p:cNvPr id="13" name="Text 10"/>
          <p:cNvSpPr/>
          <p:nvPr/>
        </p:nvSpPr>
        <p:spPr>
          <a:xfrm>
            <a:off x="7663101" y="6619637"/>
            <a:ext cx="593919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Produit Vedette: Espresso</a:t>
            </a:r>
            <a:endParaRPr lang="en-US" sz="1750" dirty="0"/>
          </a:p>
        </p:txBody>
      </p:sp>
      <p:sp>
        <p:nvSpPr>
          <p:cNvPr id="14" name="ZoneTexte 13">
            <a:extLst>
              <a:ext uri="{FF2B5EF4-FFF2-40B4-BE49-F238E27FC236}">
                <a16:creationId xmlns:a16="http://schemas.microsoft.com/office/drawing/2014/main" id="{A8F1C874-DBBA-4929-A956-C3517CCDBDE9}"/>
              </a:ext>
            </a:extLst>
          </p:cNvPr>
          <p:cNvSpPr txBox="1"/>
          <p:nvPr/>
        </p:nvSpPr>
        <p:spPr>
          <a:xfrm>
            <a:off x="12859473" y="7766613"/>
            <a:ext cx="1770927" cy="486137"/>
          </a:xfrm>
          <a:prstGeom prst="rect">
            <a:avLst/>
          </a:prstGeom>
          <a:solidFill>
            <a:srgbClr val="FFF8F0"/>
          </a:solidFill>
        </p:spPr>
        <p:txBody>
          <a:bodyPr wrap="square" rtlCol="0">
            <a:spAutoFit/>
          </a:bodyPr>
          <a:lstStyle/>
          <a:p>
            <a:endParaRPr lang="en-CA"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86013"/>
          </a:xfrm>
          <a:prstGeom prst="rect">
            <a:avLst/>
          </a:prstGeom>
        </p:spPr>
      </p:pic>
      <p:sp>
        <p:nvSpPr>
          <p:cNvPr id="3" name="Text 0"/>
          <p:cNvSpPr/>
          <p:nvPr/>
        </p:nvSpPr>
        <p:spPr>
          <a:xfrm>
            <a:off x="668060" y="2911673"/>
            <a:ext cx="4772144" cy="596503"/>
          </a:xfrm>
          <a:prstGeom prst="rect">
            <a:avLst/>
          </a:prstGeom>
          <a:noFill/>
          <a:ln/>
        </p:spPr>
        <p:txBody>
          <a:bodyPr wrap="none" lIns="0" tIns="0" rIns="0" bIns="0" rtlCol="0" anchor="t"/>
          <a:lstStyle/>
          <a:p>
            <a:pPr marL="0" indent="0" algn="l">
              <a:lnSpc>
                <a:spcPts val="4650"/>
              </a:lnSpc>
              <a:buNone/>
            </a:pPr>
            <a:r>
              <a:rPr lang="en-US" sz="3750" kern="0" spc="-113" dirty="0">
                <a:solidFill>
                  <a:srgbClr val="2C3F42"/>
                </a:solidFill>
                <a:latin typeface="Bitter Medium" pitchFamily="34" charset="0"/>
                <a:ea typeface="Bitter Medium" pitchFamily="34" charset="-122"/>
                <a:cs typeface="Bitter Medium" pitchFamily="34" charset="-120"/>
              </a:rPr>
              <a:t>Analyse Régionale</a:t>
            </a:r>
            <a:endParaRPr lang="en-US" sz="3750" dirty="0"/>
          </a:p>
        </p:txBody>
      </p:sp>
      <p:pic>
        <p:nvPicPr>
          <p:cNvPr id="4" name="Image 1" descr="preencoded.png"/>
          <p:cNvPicPr>
            <a:picLocks noChangeAspect="1"/>
          </p:cNvPicPr>
          <p:nvPr/>
        </p:nvPicPr>
        <p:blipFill>
          <a:blip r:embed="rId4"/>
          <a:stretch>
            <a:fillRect/>
          </a:stretch>
        </p:blipFill>
        <p:spPr>
          <a:xfrm>
            <a:off x="668060" y="3827740"/>
            <a:ext cx="477203" cy="477202"/>
          </a:xfrm>
          <a:prstGeom prst="rect">
            <a:avLst/>
          </a:prstGeom>
        </p:spPr>
      </p:pic>
      <p:sp>
        <p:nvSpPr>
          <p:cNvPr id="5" name="Text 1"/>
          <p:cNvSpPr/>
          <p:nvPr/>
        </p:nvSpPr>
        <p:spPr>
          <a:xfrm>
            <a:off x="1336119" y="3794403"/>
            <a:ext cx="2386013" cy="298252"/>
          </a:xfrm>
          <a:prstGeom prst="rect">
            <a:avLst/>
          </a:prstGeom>
          <a:noFill/>
          <a:ln/>
        </p:spPr>
        <p:txBody>
          <a:bodyPr wrap="none" lIns="0" tIns="0" rIns="0" bIns="0" rtlCol="0" anchor="t"/>
          <a:lstStyle/>
          <a:p>
            <a:pPr marL="0" indent="0" algn="l">
              <a:lnSpc>
                <a:spcPts val="2300"/>
              </a:lnSpc>
              <a:buNone/>
            </a:pPr>
            <a:r>
              <a:rPr lang="en-US" sz="1850" kern="0" spc="-56" dirty="0">
                <a:solidFill>
                  <a:srgbClr val="2B2E3C"/>
                </a:solidFill>
                <a:latin typeface="Bitter Medium" pitchFamily="34" charset="0"/>
                <a:ea typeface="Bitter Medium" pitchFamily="34" charset="-122"/>
                <a:cs typeface="Bitter Medium" pitchFamily="34" charset="-120"/>
              </a:rPr>
              <a:t>Région Sud</a:t>
            </a:r>
            <a:endParaRPr lang="en-US" sz="1850" dirty="0"/>
          </a:p>
        </p:txBody>
      </p:sp>
      <p:sp>
        <p:nvSpPr>
          <p:cNvPr id="6" name="Text 2"/>
          <p:cNvSpPr/>
          <p:nvPr/>
        </p:nvSpPr>
        <p:spPr>
          <a:xfrm>
            <a:off x="1336119" y="4207073"/>
            <a:ext cx="12626221" cy="610553"/>
          </a:xfrm>
          <a:prstGeom prst="rect">
            <a:avLst/>
          </a:prstGeom>
          <a:noFill/>
          <a:ln/>
        </p:spPr>
        <p:txBody>
          <a:bodyPr wrap="square" lIns="0" tIns="0" rIns="0" bIns="0" rtlCol="0" anchor="t"/>
          <a:lstStyle/>
          <a:p>
            <a:pPr marL="0" indent="0" algn="l">
              <a:lnSpc>
                <a:spcPts val="2400"/>
              </a:lnSpc>
              <a:buNone/>
            </a:pPr>
            <a:r>
              <a:rPr lang="en-US" sz="1500" kern="0" spc="-30" dirty="0">
                <a:solidFill>
                  <a:srgbClr val="2B2E3C"/>
                </a:solidFill>
                <a:latin typeface="Open Sans" pitchFamily="34" charset="0"/>
                <a:ea typeface="Open Sans" pitchFamily="34" charset="-122"/>
                <a:cs typeface="Open Sans" pitchFamily="34" charset="-120"/>
              </a:rPr>
              <a:t>68% des ventes totales. Préférence marquée pour le café Robusta en grains, principalement acheté en magasin. Représente votre marché principal avec les volumes les plus importants.</a:t>
            </a:r>
            <a:endParaRPr lang="en-US" sz="1500" dirty="0"/>
          </a:p>
        </p:txBody>
      </p:sp>
      <p:pic>
        <p:nvPicPr>
          <p:cNvPr id="7" name="Image 2" descr="preencoded.png"/>
          <p:cNvPicPr>
            <a:picLocks noChangeAspect="1"/>
          </p:cNvPicPr>
          <p:nvPr/>
        </p:nvPicPr>
        <p:blipFill>
          <a:blip r:embed="rId5"/>
          <a:stretch>
            <a:fillRect/>
          </a:stretch>
        </p:blipFill>
        <p:spPr>
          <a:xfrm>
            <a:off x="668060" y="5423535"/>
            <a:ext cx="477203" cy="477202"/>
          </a:xfrm>
          <a:prstGeom prst="rect">
            <a:avLst/>
          </a:prstGeom>
        </p:spPr>
      </p:pic>
      <p:sp>
        <p:nvSpPr>
          <p:cNvPr id="8" name="Text 3"/>
          <p:cNvSpPr/>
          <p:nvPr/>
        </p:nvSpPr>
        <p:spPr>
          <a:xfrm>
            <a:off x="1336119" y="5390198"/>
            <a:ext cx="2386013" cy="298252"/>
          </a:xfrm>
          <a:prstGeom prst="rect">
            <a:avLst/>
          </a:prstGeom>
          <a:noFill/>
          <a:ln/>
        </p:spPr>
        <p:txBody>
          <a:bodyPr wrap="none" lIns="0" tIns="0" rIns="0" bIns="0" rtlCol="0" anchor="t"/>
          <a:lstStyle/>
          <a:p>
            <a:pPr marL="0" indent="0" algn="l">
              <a:lnSpc>
                <a:spcPts val="2300"/>
              </a:lnSpc>
              <a:buNone/>
            </a:pPr>
            <a:r>
              <a:rPr lang="en-US" sz="1850" kern="0" spc="-56" dirty="0">
                <a:solidFill>
                  <a:srgbClr val="2B2E3C"/>
                </a:solidFill>
                <a:latin typeface="Bitter Medium" pitchFamily="34" charset="0"/>
                <a:ea typeface="Bitter Medium" pitchFamily="34" charset="-122"/>
                <a:cs typeface="Bitter Medium" pitchFamily="34" charset="-120"/>
              </a:rPr>
              <a:t>Région Nord</a:t>
            </a:r>
            <a:endParaRPr lang="en-US" sz="1850" dirty="0"/>
          </a:p>
        </p:txBody>
      </p:sp>
      <p:sp>
        <p:nvSpPr>
          <p:cNvPr id="9" name="Text 4"/>
          <p:cNvSpPr/>
          <p:nvPr/>
        </p:nvSpPr>
        <p:spPr>
          <a:xfrm>
            <a:off x="1336119" y="5802868"/>
            <a:ext cx="12626221" cy="305276"/>
          </a:xfrm>
          <a:prstGeom prst="rect">
            <a:avLst/>
          </a:prstGeom>
          <a:noFill/>
          <a:ln/>
        </p:spPr>
        <p:txBody>
          <a:bodyPr wrap="none" lIns="0" tIns="0" rIns="0" bIns="0" rtlCol="0" anchor="t"/>
          <a:lstStyle/>
          <a:p>
            <a:pPr marL="0" indent="0" algn="l">
              <a:lnSpc>
                <a:spcPts val="2400"/>
              </a:lnSpc>
              <a:buNone/>
            </a:pPr>
            <a:r>
              <a:rPr lang="en-US" sz="1500" kern="0" spc="-30" dirty="0">
                <a:solidFill>
                  <a:srgbClr val="2B2E3C"/>
                </a:solidFill>
                <a:latin typeface="Open Sans" pitchFamily="34" charset="0"/>
                <a:ea typeface="Open Sans" pitchFamily="34" charset="-122"/>
                <a:cs typeface="Open Sans" pitchFamily="34" charset="-120"/>
              </a:rPr>
              <a:t>24% des ventes totales. Distribution plus équilibrée entre grains et dosettes. Potentiel de croissance significatif encore inexploité.</a:t>
            </a:r>
            <a:endParaRPr lang="en-US" sz="1500" dirty="0"/>
          </a:p>
        </p:txBody>
      </p:sp>
      <p:pic>
        <p:nvPicPr>
          <p:cNvPr id="10" name="Image 3" descr="preencoded.png"/>
          <p:cNvPicPr>
            <a:picLocks noChangeAspect="1"/>
          </p:cNvPicPr>
          <p:nvPr/>
        </p:nvPicPr>
        <p:blipFill>
          <a:blip r:embed="rId6"/>
          <a:stretch>
            <a:fillRect/>
          </a:stretch>
        </p:blipFill>
        <p:spPr>
          <a:xfrm>
            <a:off x="668060" y="6714053"/>
            <a:ext cx="477203" cy="477202"/>
          </a:xfrm>
          <a:prstGeom prst="rect">
            <a:avLst/>
          </a:prstGeom>
        </p:spPr>
      </p:pic>
      <p:sp>
        <p:nvSpPr>
          <p:cNvPr id="11" name="Text 5"/>
          <p:cNvSpPr/>
          <p:nvPr/>
        </p:nvSpPr>
        <p:spPr>
          <a:xfrm>
            <a:off x="1336119" y="6680716"/>
            <a:ext cx="2386013" cy="298252"/>
          </a:xfrm>
          <a:prstGeom prst="rect">
            <a:avLst/>
          </a:prstGeom>
          <a:noFill/>
          <a:ln/>
        </p:spPr>
        <p:txBody>
          <a:bodyPr wrap="none" lIns="0" tIns="0" rIns="0" bIns="0" rtlCol="0" anchor="t"/>
          <a:lstStyle/>
          <a:p>
            <a:pPr marL="0" indent="0" algn="l">
              <a:lnSpc>
                <a:spcPts val="2300"/>
              </a:lnSpc>
              <a:buNone/>
            </a:pPr>
            <a:r>
              <a:rPr lang="en-US" sz="1850" kern="0" spc="-56" dirty="0">
                <a:solidFill>
                  <a:srgbClr val="2B2E3C"/>
                </a:solidFill>
                <a:latin typeface="Bitter Medium" pitchFamily="34" charset="0"/>
                <a:ea typeface="Bitter Medium" pitchFamily="34" charset="-122"/>
                <a:cs typeface="Bitter Medium" pitchFamily="34" charset="-120"/>
              </a:rPr>
              <a:t>Région Centre</a:t>
            </a:r>
            <a:endParaRPr lang="en-US" sz="1850" dirty="0"/>
          </a:p>
        </p:txBody>
      </p:sp>
      <p:sp>
        <p:nvSpPr>
          <p:cNvPr id="12" name="Text 6"/>
          <p:cNvSpPr/>
          <p:nvPr/>
        </p:nvSpPr>
        <p:spPr>
          <a:xfrm>
            <a:off x="1336119" y="7093387"/>
            <a:ext cx="12626221" cy="610553"/>
          </a:xfrm>
          <a:prstGeom prst="rect">
            <a:avLst/>
          </a:prstGeom>
          <a:noFill/>
          <a:ln/>
        </p:spPr>
        <p:txBody>
          <a:bodyPr wrap="square" lIns="0" tIns="0" rIns="0" bIns="0" rtlCol="0" anchor="t"/>
          <a:lstStyle/>
          <a:p>
            <a:pPr marL="0" indent="0" algn="l">
              <a:lnSpc>
                <a:spcPts val="2400"/>
              </a:lnSpc>
              <a:buNone/>
            </a:pPr>
            <a:r>
              <a:rPr lang="en-US" sz="1500" kern="0" spc="-30" dirty="0">
                <a:solidFill>
                  <a:srgbClr val="2B2E3C"/>
                </a:solidFill>
                <a:latin typeface="Open Sans" pitchFamily="34" charset="0"/>
                <a:ea typeface="Open Sans" pitchFamily="34" charset="-122"/>
                <a:cs typeface="Open Sans" pitchFamily="34" charset="-120"/>
              </a:rPr>
              <a:t>8% des ventes totales. Région plus modeste en volume mais avec le panier moyen le plus élevé. Forte préférence pour les dosettes Espresso achetées en ligne.</a:t>
            </a:r>
            <a:endParaRPr lang="en-US" sz="1500" dirty="0"/>
          </a:p>
        </p:txBody>
      </p:sp>
      <p:sp>
        <p:nvSpPr>
          <p:cNvPr id="13" name="ZoneTexte 12">
            <a:extLst>
              <a:ext uri="{FF2B5EF4-FFF2-40B4-BE49-F238E27FC236}">
                <a16:creationId xmlns:a16="http://schemas.microsoft.com/office/drawing/2014/main" id="{B4EDF7CA-0E8C-4008-AE0B-3C0EDD9EFF87}"/>
              </a:ext>
            </a:extLst>
          </p:cNvPr>
          <p:cNvSpPr txBox="1"/>
          <p:nvPr/>
        </p:nvSpPr>
        <p:spPr>
          <a:xfrm>
            <a:off x="12859473" y="7766613"/>
            <a:ext cx="1770927" cy="486137"/>
          </a:xfrm>
          <a:prstGeom prst="rect">
            <a:avLst/>
          </a:prstGeom>
          <a:solidFill>
            <a:srgbClr val="FFF8F0"/>
          </a:solidFill>
        </p:spPr>
        <p:txBody>
          <a:bodyPr wrap="square" rtlCol="0">
            <a:spAutoFit/>
          </a:bodyPr>
          <a:lstStyle/>
          <a:p>
            <a:endParaRPr lang="en-CA"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41997"/>
          </a:xfrm>
          <a:prstGeom prst="rect">
            <a:avLst/>
          </a:prstGeom>
        </p:spPr>
      </p:pic>
      <p:sp>
        <p:nvSpPr>
          <p:cNvPr id="3" name="Text 0"/>
          <p:cNvSpPr/>
          <p:nvPr/>
        </p:nvSpPr>
        <p:spPr>
          <a:xfrm>
            <a:off x="739735" y="3391138"/>
            <a:ext cx="6495098" cy="660440"/>
          </a:xfrm>
          <a:prstGeom prst="rect">
            <a:avLst/>
          </a:prstGeom>
          <a:noFill/>
          <a:ln/>
        </p:spPr>
        <p:txBody>
          <a:bodyPr wrap="none" lIns="0" tIns="0" rIns="0" bIns="0" rtlCol="0" anchor="t"/>
          <a:lstStyle/>
          <a:p>
            <a:pPr marL="0" indent="0" algn="l">
              <a:lnSpc>
                <a:spcPts val="5200"/>
              </a:lnSpc>
              <a:buNone/>
            </a:pPr>
            <a:r>
              <a:rPr lang="en-US" sz="4150" kern="0" spc="-125" dirty="0">
                <a:solidFill>
                  <a:srgbClr val="2C3F42"/>
                </a:solidFill>
                <a:latin typeface="Bitter Medium" pitchFamily="34" charset="0"/>
                <a:ea typeface="Bitter Medium" pitchFamily="34" charset="-122"/>
                <a:cs typeface="Bitter Medium" pitchFamily="34" charset="-120"/>
              </a:rPr>
              <a:t>Stratégie par Canal de Vente</a:t>
            </a:r>
            <a:endParaRPr lang="en-US" sz="4150" dirty="0"/>
          </a:p>
        </p:txBody>
      </p:sp>
      <p:pic>
        <p:nvPicPr>
          <p:cNvPr id="4" name="Image 1" descr="preencoded.png"/>
          <p:cNvPicPr>
            <a:picLocks noChangeAspect="1"/>
          </p:cNvPicPr>
          <p:nvPr/>
        </p:nvPicPr>
        <p:blipFill>
          <a:blip r:embed="rId4"/>
          <a:stretch>
            <a:fillRect/>
          </a:stretch>
        </p:blipFill>
        <p:spPr>
          <a:xfrm>
            <a:off x="739735" y="4368522"/>
            <a:ext cx="1056799" cy="1555909"/>
          </a:xfrm>
          <a:prstGeom prst="rect">
            <a:avLst/>
          </a:prstGeom>
        </p:spPr>
      </p:pic>
      <p:sp>
        <p:nvSpPr>
          <p:cNvPr id="5" name="Text 1"/>
          <p:cNvSpPr/>
          <p:nvPr/>
        </p:nvSpPr>
        <p:spPr>
          <a:xfrm>
            <a:off x="2113478" y="4579858"/>
            <a:ext cx="2641997" cy="330160"/>
          </a:xfrm>
          <a:prstGeom prst="rect">
            <a:avLst/>
          </a:prstGeom>
          <a:noFill/>
          <a:ln/>
        </p:spPr>
        <p:txBody>
          <a:bodyPr wrap="none" lIns="0" tIns="0" rIns="0" bIns="0" rtlCol="0" anchor="t"/>
          <a:lstStyle/>
          <a:p>
            <a:pPr marL="0" indent="0" algn="l">
              <a:lnSpc>
                <a:spcPts val="2600"/>
              </a:lnSpc>
              <a:buNone/>
            </a:pPr>
            <a:r>
              <a:rPr lang="en-US" sz="2050" kern="0" spc="-62" dirty="0">
                <a:solidFill>
                  <a:srgbClr val="2B2E3C"/>
                </a:solidFill>
                <a:latin typeface="Bitter Medium" pitchFamily="34" charset="0"/>
                <a:ea typeface="Bitter Medium" pitchFamily="34" charset="-122"/>
                <a:cs typeface="Bitter Medium" pitchFamily="34" charset="-120"/>
              </a:rPr>
              <a:t>Canal Magasin</a:t>
            </a:r>
            <a:endParaRPr lang="en-US" sz="2050" dirty="0"/>
          </a:p>
        </p:txBody>
      </p:sp>
      <p:sp>
        <p:nvSpPr>
          <p:cNvPr id="6" name="Text 2"/>
          <p:cNvSpPr/>
          <p:nvPr/>
        </p:nvSpPr>
        <p:spPr>
          <a:xfrm>
            <a:off x="2113478" y="5036820"/>
            <a:ext cx="11777186" cy="676275"/>
          </a:xfrm>
          <a:prstGeom prst="rect">
            <a:avLst/>
          </a:prstGeom>
          <a:noFill/>
          <a:ln/>
        </p:spPr>
        <p:txBody>
          <a:bodyPr wrap="square" lIns="0" tIns="0" rIns="0" bIns="0" rtlCol="0" anchor="t"/>
          <a:lstStyle/>
          <a:p>
            <a:pPr marL="0" indent="0" algn="l">
              <a:lnSpc>
                <a:spcPts val="2650"/>
              </a:lnSpc>
              <a:buNone/>
            </a:pPr>
            <a:r>
              <a:rPr lang="en-US" sz="1650" kern="0" spc="-33" dirty="0">
                <a:solidFill>
                  <a:srgbClr val="2B2E3C"/>
                </a:solidFill>
                <a:latin typeface="Open Sans" pitchFamily="34" charset="0"/>
                <a:ea typeface="Open Sans" pitchFamily="34" charset="-122"/>
                <a:cs typeface="Open Sans" pitchFamily="34" charset="-120"/>
              </a:rPr>
              <a:t>Organiser des dégustations hebdomadaires de Robusta pour attirer de nouveaux clients. Former le personnel sur les caractéristiques des produits moins performants. Lancer un programme de fidélité avec carte à points.</a:t>
            </a:r>
            <a:endParaRPr lang="en-US" sz="1650" dirty="0"/>
          </a:p>
        </p:txBody>
      </p:sp>
      <p:pic>
        <p:nvPicPr>
          <p:cNvPr id="7" name="Image 2" descr="preencoded.png"/>
          <p:cNvPicPr>
            <a:picLocks noChangeAspect="1"/>
          </p:cNvPicPr>
          <p:nvPr/>
        </p:nvPicPr>
        <p:blipFill>
          <a:blip r:embed="rId5"/>
          <a:stretch>
            <a:fillRect/>
          </a:stretch>
        </p:blipFill>
        <p:spPr>
          <a:xfrm>
            <a:off x="739735" y="5924431"/>
            <a:ext cx="1056799" cy="1555909"/>
          </a:xfrm>
          <a:prstGeom prst="rect">
            <a:avLst/>
          </a:prstGeom>
        </p:spPr>
      </p:pic>
      <p:sp>
        <p:nvSpPr>
          <p:cNvPr id="8" name="Text 3"/>
          <p:cNvSpPr/>
          <p:nvPr/>
        </p:nvSpPr>
        <p:spPr>
          <a:xfrm>
            <a:off x="2113478" y="6135767"/>
            <a:ext cx="2641997" cy="330160"/>
          </a:xfrm>
          <a:prstGeom prst="rect">
            <a:avLst/>
          </a:prstGeom>
          <a:noFill/>
          <a:ln/>
        </p:spPr>
        <p:txBody>
          <a:bodyPr wrap="none" lIns="0" tIns="0" rIns="0" bIns="0" rtlCol="0" anchor="t"/>
          <a:lstStyle/>
          <a:p>
            <a:pPr marL="0" indent="0" algn="l">
              <a:lnSpc>
                <a:spcPts val="2600"/>
              </a:lnSpc>
              <a:buNone/>
            </a:pPr>
            <a:r>
              <a:rPr lang="en-US" sz="2050" kern="0" spc="-62" dirty="0">
                <a:solidFill>
                  <a:srgbClr val="2B2E3C"/>
                </a:solidFill>
                <a:latin typeface="Bitter Medium" pitchFamily="34" charset="0"/>
                <a:ea typeface="Bitter Medium" pitchFamily="34" charset="-122"/>
                <a:cs typeface="Bitter Medium" pitchFamily="34" charset="-120"/>
              </a:rPr>
              <a:t>Canal En Ligne</a:t>
            </a:r>
            <a:endParaRPr lang="en-US" sz="2050" dirty="0"/>
          </a:p>
        </p:txBody>
      </p:sp>
      <p:sp>
        <p:nvSpPr>
          <p:cNvPr id="9" name="Text 4"/>
          <p:cNvSpPr/>
          <p:nvPr/>
        </p:nvSpPr>
        <p:spPr>
          <a:xfrm>
            <a:off x="2113478" y="6592729"/>
            <a:ext cx="11777186" cy="676275"/>
          </a:xfrm>
          <a:prstGeom prst="rect">
            <a:avLst/>
          </a:prstGeom>
          <a:noFill/>
          <a:ln/>
        </p:spPr>
        <p:txBody>
          <a:bodyPr wrap="square" lIns="0" tIns="0" rIns="0" bIns="0" rtlCol="0" anchor="t"/>
          <a:lstStyle/>
          <a:p>
            <a:pPr marL="0" indent="0" algn="l">
              <a:lnSpc>
                <a:spcPts val="2650"/>
              </a:lnSpc>
              <a:buNone/>
            </a:pPr>
            <a:r>
              <a:rPr lang="en-US" sz="1650" kern="0" spc="-33" dirty="0">
                <a:solidFill>
                  <a:srgbClr val="2B2E3C"/>
                </a:solidFill>
                <a:latin typeface="Open Sans" pitchFamily="34" charset="0"/>
                <a:ea typeface="Open Sans" pitchFamily="34" charset="-122"/>
                <a:cs typeface="Open Sans" pitchFamily="34" charset="-120"/>
              </a:rPr>
              <a:t>Implémenter un système de recommandations personnalisées basé sur l'historique d'achat. Développer des formules d'abonnement pour l'Espresso avec livraison récurrente. Offrir la livraison gratuite pour les commandes supérieures à 50$.</a:t>
            </a:r>
            <a:endParaRPr lang="en-US" sz="1650" dirty="0"/>
          </a:p>
        </p:txBody>
      </p:sp>
      <p:sp>
        <p:nvSpPr>
          <p:cNvPr id="10" name="ZoneTexte 9">
            <a:extLst>
              <a:ext uri="{FF2B5EF4-FFF2-40B4-BE49-F238E27FC236}">
                <a16:creationId xmlns:a16="http://schemas.microsoft.com/office/drawing/2014/main" id="{D0506499-E255-435D-A119-FB507589ABE6}"/>
              </a:ext>
            </a:extLst>
          </p:cNvPr>
          <p:cNvSpPr txBox="1"/>
          <p:nvPr/>
        </p:nvSpPr>
        <p:spPr>
          <a:xfrm>
            <a:off x="12859473" y="7766613"/>
            <a:ext cx="1770927" cy="486137"/>
          </a:xfrm>
          <a:prstGeom prst="rect">
            <a:avLst/>
          </a:prstGeom>
          <a:solidFill>
            <a:srgbClr val="FFF8F0"/>
          </a:solidFill>
        </p:spPr>
        <p:txBody>
          <a:bodyPr wrap="square" rtlCol="0">
            <a:spAutoFit/>
          </a:bodyPr>
          <a:lstStyle/>
          <a:p>
            <a:endParaRPr lang="en-CA"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2945" y="749856"/>
            <a:ext cx="5021223" cy="627578"/>
          </a:xfrm>
          <a:prstGeom prst="rect">
            <a:avLst/>
          </a:prstGeom>
          <a:noFill/>
          <a:ln/>
        </p:spPr>
        <p:txBody>
          <a:bodyPr wrap="none" lIns="0" tIns="0" rIns="0" bIns="0" rtlCol="0" anchor="t"/>
          <a:lstStyle/>
          <a:p>
            <a:pPr marL="0" indent="0" algn="l">
              <a:lnSpc>
                <a:spcPts val="4900"/>
              </a:lnSpc>
              <a:buNone/>
            </a:pPr>
            <a:r>
              <a:rPr lang="en-US" sz="3950" kern="0" spc="-119" dirty="0">
                <a:solidFill>
                  <a:srgbClr val="2C3F42"/>
                </a:solidFill>
                <a:latin typeface="Bitter Medium" pitchFamily="34" charset="0"/>
                <a:ea typeface="Bitter Medium" pitchFamily="34" charset="-122"/>
                <a:cs typeface="Bitter Medium" pitchFamily="34" charset="-120"/>
              </a:rPr>
              <a:t>Stratégie par Région</a:t>
            </a:r>
            <a:endParaRPr lang="en-US" sz="3950" dirty="0"/>
          </a:p>
        </p:txBody>
      </p:sp>
      <p:sp>
        <p:nvSpPr>
          <p:cNvPr id="4" name="Shape 1"/>
          <p:cNvSpPr/>
          <p:nvPr/>
        </p:nvSpPr>
        <p:spPr>
          <a:xfrm>
            <a:off x="928807" y="1678662"/>
            <a:ext cx="22860" cy="5801082"/>
          </a:xfrm>
          <a:prstGeom prst="roundRect">
            <a:avLst>
              <a:gd name="adj" fmla="val 369019"/>
            </a:avLst>
          </a:prstGeom>
          <a:solidFill>
            <a:srgbClr val="E2C8B5"/>
          </a:solidFill>
          <a:ln/>
        </p:spPr>
      </p:sp>
      <p:sp>
        <p:nvSpPr>
          <p:cNvPr id="5" name="Shape 2"/>
          <p:cNvSpPr/>
          <p:nvPr/>
        </p:nvSpPr>
        <p:spPr>
          <a:xfrm>
            <a:off x="1131868" y="2118955"/>
            <a:ext cx="602456" cy="22860"/>
          </a:xfrm>
          <a:prstGeom prst="roundRect">
            <a:avLst>
              <a:gd name="adj" fmla="val 369019"/>
            </a:avLst>
          </a:prstGeom>
          <a:solidFill>
            <a:srgbClr val="E2C8B5"/>
          </a:solidFill>
          <a:ln/>
        </p:spPr>
      </p:sp>
      <p:sp>
        <p:nvSpPr>
          <p:cNvPr id="6" name="Shape 3"/>
          <p:cNvSpPr/>
          <p:nvPr/>
        </p:nvSpPr>
        <p:spPr>
          <a:xfrm>
            <a:off x="702885" y="1904524"/>
            <a:ext cx="451842" cy="451842"/>
          </a:xfrm>
          <a:prstGeom prst="roundRect">
            <a:avLst>
              <a:gd name="adj" fmla="val 18670"/>
            </a:avLst>
          </a:prstGeom>
          <a:solidFill>
            <a:srgbClr val="FCE2CF"/>
          </a:solidFill>
          <a:ln w="7620">
            <a:solidFill>
              <a:srgbClr val="E2C8B5"/>
            </a:solidFill>
            <a:prstDash val="solid"/>
          </a:ln>
        </p:spPr>
      </p:sp>
      <p:sp>
        <p:nvSpPr>
          <p:cNvPr id="7" name="Text 4"/>
          <p:cNvSpPr/>
          <p:nvPr/>
        </p:nvSpPr>
        <p:spPr>
          <a:xfrm>
            <a:off x="778133" y="1942088"/>
            <a:ext cx="301228" cy="376595"/>
          </a:xfrm>
          <a:prstGeom prst="rect">
            <a:avLst/>
          </a:prstGeom>
          <a:noFill/>
          <a:ln/>
        </p:spPr>
        <p:txBody>
          <a:bodyPr wrap="none" lIns="0" tIns="0" rIns="0" bIns="0" rtlCol="0" anchor="t"/>
          <a:lstStyle/>
          <a:p>
            <a:pPr marL="0" indent="0" algn="ctr">
              <a:lnSpc>
                <a:spcPts val="2350"/>
              </a:lnSpc>
              <a:buNone/>
            </a:pPr>
            <a:r>
              <a:rPr lang="en-US" sz="2350" kern="0" spc="-71" dirty="0">
                <a:solidFill>
                  <a:srgbClr val="2B2E3C"/>
                </a:solidFill>
                <a:latin typeface="Bitter Medium" pitchFamily="34" charset="0"/>
                <a:ea typeface="Bitter Medium" pitchFamily="34" charset="-122"/>
                <a:cs typeface="Bitter Medium" pitchFamily="34" charset="-120"/>
              </a:rPr>
              <a:t>1</a:t>
            </a:r>
            <a:endParaRPr lang="en-US" sz="2350" dirty="0"/>
          </a:p>
        </p:txBody>
      </p:sp>
      <p:sp>
        <p:nvSpPr>
          <p:cNvPr id="8" name="Text 5"/>
          <p:cNvSpPr/>
          <p:nvPr/>
        </p:nvSpPr>
        <p:spPr>
          <a:xfrm>
            <a:off x="1933099" y="1879402"/>
            <a:ext cx="2510552" cy="313849"/>
          </a:xfrm>
          <a:prstGeom prst="rect">
            <a:avLst/>
          </a:prstGeom>
          <a:noFill/>
          <a:ln/>
        </p:spPr>
        <p:txBody>
          <a:bodyPr wrap="none" lIns="0" tIns="0" rIns="0" bIns="0" rtlCol="0" anchor="t"/>
          <a:lstStyle/>
          <a:p>
            <a:pPr marL="0" indent="0" algn="l">
              <a:lnSpc>
                <a:spcPts val="2450"/>
              </a:lnSpc>
              <a:buNone/>
            </a:pPr>
            <a:r>
              <a:rPr lang="en-US" sz="1950" kern="0" spc="-59" dirty="0">
                <a:solidFill>
                  <a:srgbClr val="2B2E3C"/>
                </a:solidFill>
                <a:latin typeface="Bitter Medium" pitchFamily="34" charset="0"/>
                <a:ea typeface="Bitter Medium" pitchFamily="34" charset="-122"/>
                <a:cs typeface="Bitter Medium" pitchFamily="34" charset="-120"/>
              </a:rPr>
              <a:t>Région Sud</a:t>
            </a:r>
            <a:endParaRPr lang="en-US" sz="1950" dirty="0"/>
          </a:p>
        </p:txBody>
      </p:sp>
      <p:sp>
        <p:nvSpPr>
          <p:cNvPr id="9" name="Text 6"/>
          <p:cNvSpPr/>
          <p:nvPr/>
        </p:nvSpPr>
        <p:spPr>
          <a:xfrm>
            <a:off x="1933099" y="2313742"/>
            <a:ext cx="6507956" cy="964049"/>
          </a:xfrm>
          <a:prstGeom prst="rect">
            <a:avLst/>
          </a:prstGeom>
          <a:noFill/>
          <a:ln/>
        </p:spPr>
        <p:txBody>
          <a:bodyPr wrap="square" lIns="0" tIns="0" rIns="0" bIns="0" rtlCol="0" anchor="t"/>
          <a:lstStyle/>
          <a:p>
            <a:pPr marL="0" indent="0" algn="l">
              <a:lnSpc>
                <a:spcPts val="2500"/>
              </a:lnSpc>
              <a:buNone/>
            </a:pPr>
            <a:r>
              <a:rPr lang="en-US" sz="1550" kern="0" spc="-32" dirty="0">
                <a:solidFill>
                  <a:srgbClr val="2B2E3C"/>
                </a:solidFill>
                <a:latin typeface="Open Sans" pitchFamily="34" charset="0"/>
                <a:ea typeface="Open Sans" pitchFamily="34" charset="-122"/>
                <a:cs typeface="Open Sans" pitchFamily="34" charset="-120"/>
              </a:rPr>
              <a:t>Renforcer les promotions sur le Robusta, produit vedette de la région. Créer des partenariats avec des commerces locaux pour des offres conjointes. Organiser des événements exclusifs pour les clients fidèles.</a:t>
            </a:r>
            <a:endParaRPr lang="en-US" sz="1550" dirty="0"/>
          </a:p>
        </p:txBody>
      </p:sp>
      <p:sp>
        <p:nvSpPr>
          <p:cNvPr id="10" name="Shape 7"/>
          <p:cNvSpPr/>
          <p:nvPr/>
        </p:nvSpPr>
        <p:spPr>
          <a:xfrm>
            <a:off x="1131868" y="4119563"/>
            <a:ext cx="602456" cy="22860"/>
          </a:xfrm>
          <a:prstGeom prst="roundRect">
            <a:avLst>
              <a:gd name="adj" fmla="val 369019"/>
            </a:avLst>
          </a:prstGeom>
          <a:solidFill>
            <a:srgbClr val="E2C8B5"/>
          </a:solidFill>
          <a:ln/>
        </p:spPr>
      </p:sp>
      <p:sp>
        <p:nvSpPr>
          <p:cNvPr id="11" name="Shape 8"/>
          <p:cNvSpPr/>
          <p:nvPr/>
        </p:nvSpPr>
        <p:spPr>
          <a:xfrm>
            <a:off x="702885" y="3905131"/>
            <a:ext cx="451842" cy="451842"/>
          </a:xfrm>
          <a:prstGeom prst="roundRect">
            <a:avLst>
              <a:gd name="adj" fmla="val 18670"/>
            </a:avLst>
          </a:prstGeom>
          <a:solidFill>
            <a:srgbClr val="FCE2CF"/>
          </a:solidFill>
          <a:ln w="7620">
            <a:solidFill>
              <a:srgbClr val="E2C8B5"/>
            </a:solidFill>
            <a:prstDash val="solid"/>
          </a:ln>
        </p:spPr>
      </p:sp>
      <p:sp>
        <p:nvSpPr>
          <p:cNvPr id="12" name="Text 9"/>
          <p:cNvSpPr/>
          <p:nvPr/>
        </p:nvSpPr>
        <p:spPr>
          <a:xfrm>
            <a:off x="778133" y="3942695"/>
            <a:ext cx="301228" cy="376595"/>
          </a:xfrm>
          <a:prstGeom prst="rect">
            <a:avLst/>
          </a:prstGeom>
          <a:noFill/>
          <a:ln/>
        </p:spPr>
        <p:txBody>
          <a:bodyPr wrap="none" lIns="0" tIns="0" rIns="0" bIns="0" rtlCol="0" anchor="t"/>
          <a:lstStyle/>
          <a:p>
            <a:pPr marL="0" indent="0" algn="ctr">
              <a:lnSpc>
                <a:spcPts val="2350"/>
              </a:lnSpc>
              <a:buNone/>
            </a:pPr>
            <a:r>
              <a:rPr lang="en-US" sz="2350" kern="0" spc="-71" dirty="0">
                <a:solidFill>
                  <a:srgbClr val="2B2E3C"/>
                </a:solidFill>
                <a:latin typeface="Bitter Medium" pitchFamily="34" charset="0"/>
                <a:ea typeface="Bitter Medium" pitchFamily="34" charset="-122"/>
                <a:cs typeface="Bitter Medium" pitchFamily="34" charset="-120"/>
              </a:rPr>
              <a:t>2</a:t>
            </a:r>
            <a:endParaRPr lang="en-US" sz="2350" dirty="0"/>
          </a:p>
        </p:txBody>
      </p:sp>
      <p:sp>
        <p:nvSpPr>
          <p:cNvPr id="13" name="Text 10"/>
          <p:cNvSpPr/>
          <p:nvPr/>
        </p:nvSpPr>
        <p:spPr>
          <a:xfrm>
            <a:off x="1933099" y="3880009"/>
            <a:ext cx="2510552" cy="313849"/>
          </a:xfrm>
          <a:prstGeom prst="rect">
            <a:avLst/>
          </a:prstGeom>
          <a:noFill/>
          <a:ln/>
        </p:spPr>
        <p:txBody>
          <a:bodyPr wrap="none" lIns="0" tIns="0" rIns="0" bIns="0" rtlCol="0" anchor="t"/>
          <a:lstStyle/>
          <a:p>
            <a:pPr marL="0" indent="0" algn="l">
              <a:lnSpc>
                <a:spcPts val="2450"/>
              </a:lnSpc>
              <a:buNone/>
            </a:pPr>
            <a:r>
              <a:rPr lang="en-US" sz="1950" kern="0" spc="-59" dirty="0">
                <a:solidFill>
                  <a:srgbClr val="2B2E3C"/>
                </a:solidFill>
                <a:latin typeface="Bitter Medium" pitchFamily="34" charset="0"/>
                <a:ea typeface="Bitter Medium" pitchFamily="34" charset="-122"/>
                <a:cs typeface="Bitter Medium" pitchFamily="34" charset="-120"/>
              </a:rPr>
              <a:t>Région Nord</a:t>
            </a:r>
            <a:endParaRPr lang="en-US" sz="1950" dirty="0"/>
          </a:p>
        </p:txBody>
      </p:sp>
      <p:sp>
        <p:nvSpPr>
          <p:cNvPr id="14" name="Text 11"/>
          <p:cNvSpPr/>
          <p:nvPr/>
        </p:nvSpPr>
        <p:spPr>
          <a:xfrm>
            <a:off x="1933099" y="4314349"/>
            <a:ext cx="6507956" cy="964049"/>
          </a:xfrm>
          <a:prstGeom prst="rect">
            <a:avLst/>
          </a:prstGeom>
          <a:noFill/>
          <a:ln/>
        </p:spPr>
        <p:txBody>
          <a:bodyPr wrap="square" lIns="0" tIns="0" rIns="0" bIns="0" rtlCol="0" anchor="t"/>
          <a:lstStyle/>
          <a:p>
            <a:pPr marL="0" indent="0" algn="l">
              <a:lnSpc>
                <a:spcPts val="2500"/>
              </a:lnSpc>
              <a:buNone/>
            </a:pPr>
            <a:r>
              <a:rPr lang="en-US" sz="1550" kern="0" spc="-32" dirty="0">
                <a:solidFill>
                  <a:srgbClr val="2B2E3C"/>
                </a:solidFill>
                <a:latin typeface="Open Sans" pitchFamily="34" charset="0"/>
                <a:ea typeface="Open Sans" pitchFamily="34" charset="-122"/>
                <a:cs typeface="Open Sans" pitchFamily="34" charset="-120"/>
              </a:rPr>
              <a:t>Élargir l'offre de dosettes avec des éditions limitées régionales. Lancer une campagne éducative sur les différentes variétés de café. Proposer des packs découverte combinant grains et dosettes.</a:t>
            </a:r>
            <a:endParaRPr lang="en-US" sz="1550" dirty="0"/>
          </a:p>
        </p:txBody>
      </p:sp>
      <p:sp>
        <p:nvSpPr>
          <p:cNvPr id="15" name="Shape 12"/>
          <p:cNvSpPr/>
          <p:nvPr/>
        </p:nvSpPr>
        <p:spPr>
          <a:xfrm>
            <a:off x="1131868" y="6120170"/>
            <a:ext cx="602456" cy="22860"/>
          </a:xfrm>
          <a:prstGeom prst="roundRect">
            <a:avLst>
              <a:gd name="adj" fmla="val 369019"/>
            </a:avLst>
          </a:prstGeom>
          <a:solidFill>
            <a:srgbClr val="E2C8B5"/>
          </a:solidFill>
          <a:ln/>
        </p:spPr>
      </p:sp>
      <p:sp>
        <p:nvSpPr>
          <p:cNvPr id="16" name="Shape 13"/>
          <p:cNvSpPr/>
          <p:nvPr/>
        </p:nvSpPr>
        <p:spPr>
          <a:xfrm>
            <a:off x="702885" y="5905738"/>
            <a:ext cx="451842" cy="451842"/>
          </a:xfrm>
          <a:prstGeom prst="roundRect">
            <a:avLst>
              <a:gd name="adj" fmla="val 18670"/>
            </a:avLst>
          </a:prstGeom>
          <a:solidFill>
            <a:srgbClr val="FCE2CF"/>
          </a:solidFill>
          <a:ln w="7620">
            <a:solidFill>
              <a:srgbClr val="E2C8B5"/>
            </a:solidFill>
            <a:prstDash val="solid"/>
          </a:ln>
        </p:spPr>
      </p:sp>
      <p:sp>
        <p:nvSpPr>
          <p:cNvPr id="17" name="Text 14"/>
          <p:cNvSpPr/>
          <p:nvPr/>
        </p:nvSpPr>
        <p:spPr>
          <a:xfrm>
            <a:off x="778133" y="5943302"/>
            <a:ext cx="301228" cy="376595"/>
          </a:xfrm>
          <a:prstGeom prst="rect">
            <a:avLst/>
          </a:prstGeom>
          <a:noFill/>
          <a:ln/>
        </p:spPr>
        <p:txBody>
          <a:bodyPr wrap="none" lIns="0" tIns="0" rIns="0" bIns="0" rtlCol="0" anchor="t"/>
          <a:lstStyle/>
          <a:p>
            <a:pPr marL="0" indent="0" algn="ctr">
              <a:lnSpc>
                <a:spcPts val="2350"/>
              </a:lnSpc>
              <a:buNone/>
            </a:pPr>
            <a:r>
              <a:rPr lang="en-US" sz="2350" kern="0" spc="-71" dirty="0">
                <a:solidFill>
                  <a:srgbClr val="2B2E3C"/>
                </a:solidFill>
                <a:latin typeface="Bitter Medium" pitchFamily="34" charset="0"/>
                <a:ea typeface="Bitter Medium" pitchFamily="34" charset="-122"/>
                <a:cs typeface="Bitter Medium" pitchFamily="34" charset="-120"/>
              </a:rPr>
              <a:t>3</a:t>
            </a:r>
            <a:endParaRPr lang="en-US" sz="2350" dirty="0"/>
          </a:p>
        </p:txBody>
      </p:sp>
      <p:sp>
        <p:nvSpPr>
          <p:cNvPr id="18" name="Text 15"/>
          <p:cNvSpPr/>
          <p:nvPr/>
        </p:nvSpPr>
        <p:spPr>
          <a:xfrm>
            <a:off x="1933099" y="5880616"/>
            <a:ext cx="2510552" cy="313849"/>
          </a:xfrm>
          <a:prstGeom prst="rect">
            <a:avLst/>
          </a:prstGeom>
          <a:noFill/>
          <a:ln/>
        </p:spPr>
        <p:txBody>
          <a:bodyPr wrap="none" lIns="0" tIns="0" rIns="0" bIns="0" rtlCol="0" anchor="t"/>
          <a:lstStyle/>
          <a:p>
            <a:pPr marL="0" indent="0" algn="l">
              <a:lnSpc>
                <a:spcPts val="2450"/>
              </a:lnSpc>
              <a:buNone/>
            </a:pPr>
            <a:r>
              <a:rPr lang="en-US" sz="1950" kern="0" spc="-59" dirty="0">
                <a:solidFill>
                  <a:srgbClr val="2B2E3C"/>
                </a:solidFill>
                <a:latin typeface="Bitter Medium" pitchFamily="34" charset="0"/>
                <a:ea typeface="Bitter Medium" pitchFamily="34" charset="-122"/>
                <a:cs typeface="Bitter Medium" pitchFamily="34" charset="-120"/>
              </a:rPr>
              <a:t>Région Centre</a:t>
            </a:r>
            <a:endParaRPr lang="en-US" sz="1950" dirty="0"/>
          </a:p>
        </p:txBody>
      </p:sp>
      <p:sp>
        <p:nvSpPr>
          <p:cNvPr id="19" name="Text 16"/>
          <p:cNvSpPr/>
          <p:nvPr/>
        </p:nvSpPr>
        <p:spPr>
          <a:xfrm>
            <a:off x="1933099" y="6314956"/>
            <a:ext cx="6507956" cy="964049"/>
          </a:xfrm>
          <a:prstGeom prst="rect">
            <a:avLst/>
          </a:prstGeom>
          <a:noFill/>
          <a:ln/>
        </p:spPr>
        <p:txBody>
          <a:bodyPr wrap="square" lIns="0" tIns="0" rIns="0" bIns="0" rtlCol="0" anchor="t"/>
          <a:lstStyle/>
          <a:p>
            <a:pPr marL="0" indent="0" algn="l">
              <a:lnSpc>
                <a:spcPts val="2500"/>
              </a:lnSpc>
              <a:buNone/>
            </a:pPr>
            <a:r>
              <a:rPr lang="en-US" sz="1550" kern="0" spc="-32" dirty="0">
                <a:solidFill>
                  <a:srgbClr val="2B2E3C"/>
                </a:solidFill>
                <a:latin typeface="Open Sans" pitchFamily="34" charset="0"/>
                <a:ea typeface="Open Sans" pitchFamily="34" charset="-122"/>
                <a:cs typeface="Open Sans" pitchFamily="34" charset="-120"/>
              </a:rPr>
              <a:t>Concentrer les investissements marketing sur le canal en ligne. Développer une gamme premium avec options de personnalisation. Cibler les clients à haute valeur avec des offres exclusives.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93056"/>
            <a:ext cx="5670590"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Stratégie par Produit</a:t>
            </a:r>
            <a:endParaRPr lang="en-US" sz="4450" dirty="0"/>
          </a:p>
        </p:txBody>
      </p:sp>
      <p:pic>
        <p:nvPicPr>
          <p:cNvPr id="3" name="Image 0" descr="preencoded.png"/>
          <p:cNvPicPr>
            <a:picLocks noChangeAspect="1"/>
          </p:cNvPicPr>
          <p:nvPr/>
        </p:nvPicPr>
        <p:blipFill>
          <a:blip r:embed="rId3"/>
          <a:stretch>
            <a:fillRect/>
          </a:stretch>
        </p:blipFill>
        <p:spPr>
          <a:xfrm>
            <a:off x="2978348" y="2755463"/>
            <a:ext cx="2152055" cy="807958"/>
          </a:xfrm>
          <a:prstGeom prst="rect">
            <a:avLst/>
          </a:prstGeom>
        </p:spPr>
      </p:pic>
      <p:sp>
        <p:nvSpPr>
          <p:cNvPr id="4" name="Text 1"/>
          <p:cNvSpPr/>
          <p:nvPr/>
        </p:nvSpPr>
        <p:spPr>
          <a:xfrm>
            <a:off x="3894892" y="3047286"/>
            <a:ext cx="318968" cy="398621"/>
          </a:xfrm>
          <a:prstGeom prst="rect">
            <a:avLst/>
          </a:prstGeom>
          <a:noFill/>
          <a:ln/>
        </p:spPr>
        <p:txBody>
          <a:bodyPr wrap="none" lIns="0" tIns="0" rIns="0" bIns="0" rtlCol="0" anchor="t"/>
          <a:lstStyle/>
          <a:p>
            <a:pPr marL="0" indent="0" algn="ctr">
              <a:lnSpc>
                <a:spcPts val="4000"/>
              </a:lnSpc>
              <a:buNone/>
            </a:pPr>
            <a:r>
              <a:rPr lang="en-US" sz="2500" kern="0" spc="-67" dirty="0">
                <a:solidFill>
                  <a:srgbClr val="2B2E3C"/>
                </a:solidFill>
                <a:latin typeface="Bitter Medium" pitchFamily="34" charset="0"/>
                <a:ea typeface="Bitter Medium" pitchFamily="34" charset="-122"/>
                <a:cs typeface="Bitter Medium" pitchFamily="34" charset="-120"/>
              </a:rPr>
              <a:t>1</a:t>
            </a:r>
            <a:endParaRPr lang="en-US" sz="2500" dirty="0"/>
          </a:p>
        </p:txBody>
      </p:sp>
      <p:sp>
        <p:nvSpPr>
          <p:cNvPr id="5" name="Text 2"/>
          <p:cNvSpPr/>
          <p:nvPr/>
        </p:nvSpPr>
        <p:spPr>
          <a:xfrm>
            <a:off x="5357217" y="2982277"/>
            <a:ext cx="3141940"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Produits à forte demande</a:t>
            </a:r>
            <a:endParaRPr lang="en-US" sz="2200" dirty="0"/>
          </a:p>
        </p:txBody>
      </p:sp>
      <p:sp>
        <p:nvSpPr>
          <p:cNvPr id="6" name="Shape 3"/>
          <p:cNvSpPr/>
          <p:nvPr/>
        </p:nvSpPr>
        <p:spPr>
          <a:xfrm>
            <a:off x="5187077" y="3576518"/>
            <a:ext cx="8592860" cy="15240"/>
          </a:xfrm>
          <a:prstGeom prst="roundRect">
            <a:avLst>
              <a:gd name="adj" fmla="val 625116"/>
            </a:avLst>
          </a:prstGeom>
          <a:solidFill>
            <a:srgbClr val="E2C8B5"/>
          </a:solidFill>
          <a:ln/>
        </p:spPr>
      </p:sp>
      <p:pic>
        <p:nvPicPr>
          <p:cNvPr id="7" name="Image 1" descr="preencoded.png"/>
          <p:cNvPicPr>
            <a:picLocks noChangeAspect="1"/>
          </p:cNvPicPr>
          <p:nvPr/>
        </p:nvPicPr>
        <p:blipFill>
          <a:blip r:embed="rId4"/>
          <a:stretch>
            <a:fillRect/>
          </a:stretch>
        </p:blipFill>
        <p:spPr>
          <a:xfrm>
            <a:off x="1902381" y="3620095"/>
            <a:ext cx="4304109" cy="807958"/>
          </a:xfrm>
          <a:prstGeom prst="rect">
            <a:avLst/>
          </a:prstGeom>
        </p:spPr>
      </p:pic>
      <p:sp>
        <p:nvSpPr>
          <p:cNvPr id="8" name="Text 4"/>
          <p:cNvSpPr/>
          <p:nvPr/>
        </p:nvSpPr>
        <p:spPr>
          <a:xfrm>
            <a:off x="3894892" y="3824764"/>
            <a:ext cx="318968" cy="398621"/>
          </a:xfrm>
          <a:prstGeom prst="rect">
            <a:avLst/>
          </a:prstGeom>
          <a:noFill/>
          <a:ln/>
        </p:spPr>
        <p:txBody>
          <a:bodyPr wrap="none" lIns="0" tIns="0" rIns="0" bIns="0" rtlCol="0" anchor="t"/>
          <a:lstStyle/>
          <a:p>
            <a:pPr marL="0" indent="0" algn="ctr">
              <a:lnSpc>
                <a:spcPts val="4000"/>
              </a:lnSpc>
              <a:buNone/>
            </a:pPr>
            <a:r>
              <a:rPr lang="en-US" sz="2500" kern="0" spc="-67" dirty="0">
                <a:solidFill>
                  <a:srgbClr val="2B2E3C"/>
                </a:solidFill>
                <a:latin typeface="Bitter Medium" pitchFamily="34" charset="0"/>
                <a:ea typeface="Bitter Medium" pitchFamily="34" charset="-122"/>
                <a:cs typeface="Bitter Medium" pitchFamily="34" charset="-120"/>
              </a:rPr>
              <a:t>2</a:t>
            </a:r>
            <a:endParaRPr lang="en-US" sz="2500" dirty="0"/>
          </a:p>
        </p:txBody>
      </p:sp>
      <p:sp>
        <p:nvSpPr>
          <p:cNvPr id="9" name="Text 5"/>
          <p:cNvSpPr/>
          <p:nvPr/>
        </p:nvSpPr>
        <p:spPr>
          <a:xfrm>
            <a:off x="6433304" y="3846909"/>
            <a:ext cx="2369820"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Produits à stimuler</a:t>
            </a:r>
            <a:endParaRPr lang="en-US" sz="2200" dirty="0"/>
          </a:p>
        </p:txBody>
      </p:sp>
      <p:sp>
        <p:nvSpPr>
          <p:cNvPr id="10" name="Shape 6"/>
          <p:cNvSpPr/>
          <p:nvPr/>
        </p:nvSpPr>
        <p:spPr>
          <a:xfrm>
            <a:off x="6263164" y="4441150"/>
            <a:ext cx="7516773" cy="15240"/>
          </a:xfrm>
          <a:prstGeom prst="roundRect">
            <a:avLst>
              <a:gd name="adj" fmla="val 625116"/>
            </a:avLst>
          </a:prstGeom>
          <a:solidFill>
            <a:srgbClr val="E2C8B5"/>
          </a:solidFill>
          <a:ln/>
        </p:spPr>
      </p:sp>
      <p:pic>
        <p:nvPicPr>
          <p:cNvPr id="11" name="Image 2" descr="preencoded.png"/>
          <p:cNvPicPr>
            <a:picLocks noChangeAspect="1"/>
          </p:cNvPicPr>
          <p:nvPr/>
        </p:nvPicPr>
        <p:blipFill>
          <a:blip r:embed="rId5"/>
          <a:stretch>
            <a:fillRect/>
          </a:stretch>
        </p:blipFill>
        <p:spPr>
          <a:xfrm>
            <a:off x="826294" y="4484727"/>
            <a:ext cx="6456164" cy="807958"/>
          </a:xfrm>
          <a:prstGeom prst="rect">
            <a:avLst/>
          </a:prstGeom>
        </p:spPr>
      </p:pic>
      <p:sp>
        <p:nvSpPr>
          <p:cNvPr id="12" name="Text 7"/>
          <p:cNvSpPr/>
          <p:nvPr/>
        </p:nvSpPr>
        <p:spPr>
          <a:xfrm>
            <a:off x="3894773" y="4689396"/>
            <a:ext cx="318968" cy="398621"/>
          </a:xfrm>
          <a:prstGeom prst="rect">
            <a:avLst/>
          </a:prstGeom>
          <a:noFill/>
          <a:ln/>
        </p:spPr>
        <p:txBody>
          <a:bodyPr wrap="none" lIns="0" tIns="0" rIns="0" bIns="0" rtlCol="0" anchor="t"/>
          <a:lstStyle/>
          <a:p>
            <a:pPr marL="0" indent="0" algn="ctr">
              <a:lnSpc>
                <a:spcPts val="4000"/>
              </a:lnSpc>
              <a:buNone/>
            </a:pPr>
            <a:r>
              <a:rPr lang="en-US" sz="2500" kern="0" spc="-67" dirty="0">
                <a:solidFill>
                  <a:srgbClr val="2B2E3C"/>
                </a:solidFill>
                <a:latin typeface="Bitter Medium" pitchFamily="34" charset="0"/>
                <a:ea typeface="Bitter Medium" pitchFamily="34" charset="-122"/>
                <a:cs typeface="Bitter Medium" pitchFamily="34" charset="-120"/>
              </a:rPr>
              <a:t>3</a:t>
            </a:r>
            <a:endParaRPr lang="en-US" sz="2500" dirty="0"/>
          </a:p>
        </p:txBody>
      </p:sp>
      <p:sp>
        <p:nvSpPr>
          <p:cNvPr id="13" name="Text 8"/>
          <p:cNvSpPr/>
          <p:nvPr/>
        </p:nvSpPr>
        <p:spPr>
          <a:xfrm>
            <a:off x="7509272" y="4711541"/>
            <a:ext cx="3040499"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Associations de produits</a:t>
            </a:r>
            <a:endParaRPr lang="en-US" sz="2200" dirty="0"/>
          </a:p>
        </p:txBody>
      </p:sp>
      <p:sp>
        <p:nvSpPr>
          <p:cNvPr id="14" name="Text 9"/>
          <p:cNvSpPr/>
          <p:nvPr/>
        </p:nvSpPr>
        <p:spPr>
          <a:xfrm>
            <a:off x="793790" y="5547836"/>
            <a:ext cx="130428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Assurer un positionnement premium en rayon et sur le site web pour les produits à forte demande (Robusta, Espresso). Proposer des offres découverte à prix attractif pour les produits à stimuler (Cappuccino, Latte). Créer des offres groupées Espresso + Latte avec remise de 15%.</a:t>
            </a:r>
            <a:endParaRPr lang="en-US" sz="1750" dirty="0"/>
          </a:p>
        </p:txBody>
      </p:sp>
      <p:sp>
        <p:nvSpPr>
          <p:cNvPr id="15" name="ZoneTexte 14">
            <a:extLst>
              <a:ext uri="{FF2B5EF4-FFF2-40B4-BE49-F238E27FC236}">
                <a16:creationId xmlns:a16="http://schemas.microsoft.com/office/drawing/2014/main" id="{8440B689-9345-4ACD-B845-44AE48383C06}"/>
              </a:ext>
            </a:extLst>
          </p:cNvPr>
          <p:cNvSpPr txBox="1"/>
          <p:nvPr/>
        </p:nvSpPr>
        <p:spPr>
          <a:xfrm>
            <a:off x="12859473" y="7766613"/>
            <a:ext cx="1770927" cy="486137"/>
          </a:xfrm>
          <a:prstGeom prst="rect">
            <a:avLst/>
          </a:prstGeom>
          <a:solidFill>
            <a:srgbClr val="FFF8F0"/>
          </a:solidFill>
        </p:spPr>
        <p:txBody>
          <a:bodyPr wrap="square" rtlCol="0">
            <a:spAutoFit/>
          </a:bodyPr>
          <a:lstStyle/>
          <a:p>
            <a:endParaRPr lang="en-CA"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6494" y="590788"/>
            <a:ext cx="7643813" cy="1339453"/>
          </a:xfrm>
          <a:prstGeom prst="rect">
            <a:avLst/>
          </a:prstGeom>
          <a:noFill/>
          <a:ln/>
        </p:spPr>
        <p:txBody>
          <a:bodyPr wrap="square" lIns="0" tIns="0" rIns="0" bIns="0" rtlCol="0" anchor="t"/>
          <a:lstStyle/>
          <a:p>
            <a:pPr marL="0" indent="0" algn="l">
              <a:lnSpc>
                <a:spcPts val="5250"/>
              </a:lnSpc>
              <a:buNone/>
            </a:pPr>
            <a:r>
              <a:rPr lang="en-US" sz="4200" kern="0" spc="-127" dirty="0">
                <a:solidFill>
                  <a:srgbClr val="2C3F42"/>
                </a:solidFill>
                <a:latin typeface="Bitter Medium" pitchFamily="34" charset="0"/>
                <a:ea typeface="Bitter Medium" pitchFamily="34" charset="-122"/>
                <a:cs typeface="Bitter Medium" pitchFamily="34" charset="-120"/>
              </a:rPr>
              <a:t>Plan d'Action à Court Terme (90 jours)</a:t>
            </a:r>
            <a:endParaRPr lang="en-US" sz="4200" dirty="0"/>
          </a:p>
        </p:txBody>
      </p:sp>
      <p:sp>
        <p:nvSpPr>
          <p:cNvPr id="4" name="Shape 1"/>
          <p:cNvSpPr/>
          <p:nvPr/>
        </p:nvSpPr>
        <p:spPr>
          <a:xfrm>
            <a:off x="6236494" y="2492812"/>
            <a:ext cx="482203" cy="482203"/>
          </a:xfrm>
          <a:prstGeom prst="roundRect">
            <a:avLst>
              <a:gd name="adj" fmla="val 18668"/>
            </a:avLst>
          </a:prstGeom>
          <a:solidFill>
            <a:srgbClr val="FCE2CF"/>
          </a:solidFill>
          <a:ln w="7620">
            <a:solidFill>
              <a:srgbClr val="E2C8B5"/>
            </a:solidFill>
            <a:prstDash val="solid"/>
          </a:ln>
        </p:spPr>
      </p:sp>
      <p:sp>
        <p:nvSpPr>
          <p:cNvPr id="5" name="Text 2"/>
          <p:cNvSpPr/>
          <p:nvPr/>
        </p:nvSpPr>
        <p:spPr>
          <a:xfrm>
            <a:off x="6316861" y="2532995"/>
            <a:ext cx="321469" cy="401836"/>
          </a:xfrm>
          <a:prstGeom prst="rect">
            <a:avLst/>
          </a:prstGeom>
          <a:noFill/>
          <a:ln/>
        </p:spPr>
        <p:txBody>
          <a:bodyPr wrap="none" lIns="0" tIns="0" rIns="0" bIns="0" rtlCol="0" anchor="t"/>
          <a:lstStyle/>
          <a:p>
            <a:pPr marL="0" indent="0" algn="ctr">
              <a:lnSpc>
                <a:spcPts val="2500"/>
              </a:lnSpc>
              <a:buNone/>
            </a:pPr>
            <a:r>
              <a:rPr lang="en-US" sz="2500" kern="0" spc="-76" dirty="0">
                <a:solidFill>
                  <a:srgbClr val="2B2E3C"/>
                </a:solidFill>
                <a:latin typeface="Bitter Medium" pitchFamily="34" charset="0"/>
                <a:ea typeface="Bitter Medium" pitchFamily="34" charset="-122"/>
                <a:cs typeface="Bitter Medium" pitchFamily="34" charset="-120"/>
              </a:rPr>
              <a:t>1</a:t>
            </a:r>
            <a:endParaRPr lang="en-US" sz="2500" dirty="0"/>
          </a:p>
        </p:txBody>
      </p:sp>
      <p:sp>
        <p:nvSpPr>
          <p:cNvPr id="6" name="Text 3"/>
          <p:cNvSpPr/>
          <p:nvPr/>
        </p:nvSpPr>
        <p:spPr>
          <a:xfrm>
            <a:off x="6933009" y="2492812"/>
            <a:ext cx="3018234" cy="669608"/>
          </a:xfrm>
          <a:prstGeom prst="rect">
            <a:avLst/>
          </a:prstGeom>
          <a:noFill/>
          <a:ln/>
        </p:spPr>
        <p:txBody>
          <a:bodyPr wrap="square" lIns="0" tIns="0" rIns="0" bIns="0" rtlCol="0" anchor="t"/>
          <a:lstStyle/>
          <a:p>
            <a:pPr marL="0" indent="0" algn="l">
              <a:lnSpc>
                <a:spcPts val="2600"/>
              </a:lnSpc>
              <a:buNone/>
            </a:pPr>
            <a:r>
              <a:rPr lang="en-US" sz="2100" kern="0" spc="-63" dirty="0">
                <a:solidFill>
                  <a:srgbClr val="2B2E3C"/>
                </a:solidFill>
                <a:latin typeface="Bitter Medium" pitchFamily="34" charset="0"/>
                <a:ea typeface="Bitter Medium" pitchFamily="34" charset="-122"/>
                <a:cs typeface="Bitter Medium" pitchFamily="34" charset="-120"/>
              </a:rPr>
              <a:t>Phase 1: Préparation et lancement (30 jours)</a:t>
            </a:r>
            <a:endParaRPr lang="en-US" sz="2100" dirty="0"/>
          </a:p>
        </p:txBody>
      </p:sp>
      <p:sp>
        <p:nvSpPr>
          <p:cNvPr id="7" name="Text 4"/>
          <p:cNvSpPr/>
          <p:nvPr/>
        </p:nvSpPr>
        <p:spPr>
          <a:xfrm>
            <a:off x="6933009" y="3291007"/>
            <a:ext cx="3018234" cy="2400300"/>
          </a:xfrm>
          <a:prstGeom prst="rect">
            <a:avLst/>
          </a:prstGeom>
          <a:noFill/>
          <a:ln/>
        </p:spPr>
        <p:txBody>
          <a:bodyPr wrap="square" lIns="0" tIns="0" rIns="0" bIns="0" rtlCol="0" anchor="t"/>
          <a:lstStyle/>
          <a:p>
            <a:pPr marL="0" indent="0" algn="l">
              <a:lnSpc>
                <a:spcPts val="2700"/>
              </a:lnSpc>
              <a:buNone/>
            </a:pPr>
            <a:r>
              <a:rPr lang="en-US" sz="1650" kern="0" spc="-34" dirty="0">
                <a:solidFill>
                  <a:srgbClr val="2B2E3C"/>
                </a:solidFill>
                <a:latin typeface="Open Sans" pitchFamily="34" charset="0"/>
                <a:ea typeface="Open Sans" pitchFamily="34" charset="-122"/>
                <a:cs typeface="Open Sans" pitchFamily="34" charset="-120"/>
              </a:rPr>
              <a:t>Finalisation des offres et promotions par canal et région. Formation du personnel et préparation du matériel marketing. Lancement des nouvelles stratégies en magasin.</a:t>
            </a:r>
            <a:endParaRPr lang="en-US" sz="1650" dirty="0"/>
          </a:p>
        </p:txBody>
      </p:sp>
      <p:sp>
        <p:nvSpPr>
          <p:cNvPr id="8" name="Shape 5"/>
          <p:cNvSpPr/>
          <p:nvPr/>
        </p:nvSpPr>
        <p:spPr>
          <a:xfrm>
            <a:off x="10165556" y="2492812"/>
            <a:ext cx="482203" cy="482203"/>
          </a:xfrm>
          <a:prstGeom prst="roundRect">
            <a:avLst>
              <a:gd name="adj" fmla="val 18668"/>
            </a:avLst>
          </a:prstGeom>
          <a:solidFill>
            <a:srgbClr val="FCE2CF"/>
          </a:solidFill>
          <a:ln w="7620">
            <a:solidFill>
              <a:srgbClr val="E2C8B5"/>
            </a:solidFill>
            <a:prstDash val="solid"/>
          </a:ln>
        </p:spPr>
      </p:sp>
      <p:sp>
        <p:nvSpPr>
          <p:cNvPr id="9" name="Text 6"/>
          <p:cNvSpPr/>
          <p:nvPr/>
        </p:nvSpPr>
        <p:spPr>
          <a:xfrm>
            <a:off x="10245923" y="2532995"/>
            <a:ext cx="321469" cy="401836"/>
          </a:xfrm>
          <a:prstGeom prst="rect">
            <a:avLst/>
          </a:prstGeom>
          <a:noFill/>
          <a:ln/>
        </p:spPr>
        <p:txBody>
          <a:bodyPr wrap="none" lIns="0" tIns="0" rIns="0" bIns="0" rtlCol="0" anchor="t"/>
          <a:lstStyle/>
          <a:p>
            <a:pPr marL="0" indent="0" algn="ctr">
              <a:lnSpc>
                <a:spcPts val="2500"/>
              </a:lnSpc>
              <a:buNone/>
            </a:pPr>
            <a:r>
              <a:rPr lang="en-US" sz="2500" kern="0" spc="-76" dirty="0">
                <a:solidFill>
                  <a:srgbClr val="2B2E3C"/>
                </a:solidFill>
                <a:latin typeface="Bitter Medium" pitchFamily="34" charset="0"/>
                <a:ea typeface="Bitter Medium" pitchFamily="34" charset="-122"/>
                <a:cs typeface="Bitter Medium" pitchFamily="34" charset="-120"/>
              </a:rPr>
              <a:t>2</a:t>
            </a:r>
            <a:endParaRPr lang="en-US" sz="2500" dirty="0"/>
          </a:p>
        </p:txBody>
      </p:sp>
      <p:sp>
        <p:nvSpPr>
          <p:cNvPr id="10" name="Text 7"/>
          <p:cNvSpPr/>
          <p:nvPr/>
        </p:nvSpPr>
        <p:spPr>
          <a:xfrm>
            <a:off x="10862072" y="2492812"/>
            <a:ext cx="3018234" cy="669608"/>
          </a:xfrm>
          <a:prstGeom prst="rect">
            <a:avLst/>
          </a:prstGeom>
          <a:noFill/>
          <a:ln/>
        </p:spPr>
        <p:txBody>
          <a:bodyPr wrap="square" lIns="0" tIns="0" rIns="0" bIns="0" rtlCol="0" anchor="t"/>
          <a:lstStyle/>
          <a:p>
            <a:pPr marL="0" indent="0" algn="l">
              <a:lnSpc>
                <a:spcPts val="2600"/>
              </a:lnSpc>
              <a:buNone/>
            </a:pPr>
            <a:r>
              <a:rPr lang="en-US" sz="2100" kern="0" spc="-63" dirty="0">
                <a:solidFill>
                  <a:srgbClr val="2B2E3C"/>
                </a:solidFill>
                <a:latin typeface="Bitter Medium" pitchFamily="34" charset="0"/>
                <a:ea typeface="Bitter Medium" pitchFamily="34" charset="-122"/>
                <a:cs typeface="Bitter Medium" pitchFamily="34" charset="-120"/>
              </a:rPr>
              <a:t>Phase 2: Engagement et fidélisation (30 jours)</a:t>
            </a:r>
            <a:endParaRPr lang="en-US" sz="2100" dirty="0"/>
          </a:p>
        </p:txBody>
      </p:sp>
      <p:sp>
        <p:nvSpPr>
          <p:cNvPr id="11" name="Text 8"/>
          <p:cNvSpPr/>
          <p:nvPr/>
        </p:nvSpPr>
        <p:spPr>
          <a:xfrm>
            <a:off x="10862072" y="3291007"/>
            <a:ext cx="3018234" cy="2057400"/>
          </a:xfrm>
          <a:prstGeom prst="rect">
            <a:avLst/>
          </a:prstGeom>
          <a:noFill/>
          <a:ln/>
        </p:spPr>
        <p:txBody>
          <a:bodyPr wrap="square" lIns="0" tIns="0" rIns="0" bIns="0" rtlCol="0" anchor="t"/>
          <a:lstStyle/>
          <a:p>
            <a:pPr marL="0" indent="0" algn="l">
              <a:lnSpc>
                <a:spcPts val="2700"/>
              </a:lnSpc>
              <a:buNone/>
            </a:pPr>
            <a:r>
              <a:rPr lang="en-US" sz="1650" kern="0" spc="-34" dirty="0">
                <a:solidFill>
                  <a:srgbClr val="2B2E3C"/>
                </a:solidFill>
                <a:latin typeface="Open Sans" pitchFamily="34" charset="0"/>
                <a:ea typeface="Open Sans" pitchFamily="34" charset="-122"/>
                <a:cs typeface="Open Sans" pitchFamily="34" charset="-120"/>
              </a:rPr>
              <a:t>Lancement du programme de fidélité. Démarrage des campagnes email segmentées. Mise en place des offres croisées entre produits complémentaires.</a:t>
            </a:r>
            <a:endParaRPr lang="en-US" sz="1650" dirty="0"/>
          </a:p>
        </p:txBody>
      </p:sp>
      <p:sp>
        <p:nvSpPr>
          <p:cNvPr id="12" name="Shape 9"/>
          <p:cNvSpPr/>
          <p:nvPr/>
        </p:nvSpPr>
        <p:spPr>
          <a:xfrm>
            <a:off x="6236494" y="6146721"/>
            <a:ext cx="482203" cy="482203"/>
          </a:xfrm>
          <a:prstGeom prst="roundRect">
            <a:avLst>
              <a:gd name="adj" fmla="val 18668"/>
            </a:avLst>
          </a:prstGeom>
          <a:solidFill>
            <a:srgbClr val="FCE2CF"/>
          </a:solidFill>
          <a:ln w="7620">
            <a:solidFill>
              <a:srgbClr val="E2C8B5"/>
            </a:solidFill>
            <a:prstDash val="solid"/>
          </a:ln>
        </p:spPr>
      </p:sp>
      <p:sp>
        <p:nvSpPr>
          <p:cNvPr id="13" name="Text 10"/>
          <p:cNvSpPr/>
          <p:nvPr/>
        </p:nvSpPr>
        <p:spPr>
          <a:xfrm>
            <a:off x="6316861" y="6186904"/>
            <a:ext cx="321469" cy="401836"/>
          </a:xfrm>
          <a:prstGeom prst="rect">
            <a:avLst/>
          </a:prstGeom>
          <a:noFill/>
          <a:ln/>
        </p:spPr>
        <p:txBody>
          <a:bodyPr wrap="none" lIns="0" tIns="0" rIns="0" bIns="0" rtlCol="0" anchor="t"/>
          <a:lstStyle/>
          <a:p>
            <a:pPr marL="0" indent="0" algn="ctr">
              <a:lnSpc>
                <a:spcPts val="2500"/>
              </a:lnSpc>
              <a:buNone/>
            </a:pPr>
            <a:r>
              <a:rPr lang="en-US" sz="2500" kern="0" spc="-76" dirty="0">
                <a:solidFill>
                  <a:srgbClr val="2B2E3C"/>
                </a:solidFill>
                <a:latin typeface="Bitter Medium" pitchFamily="34" charset="0"/>
                <a:ea typeface="Bitter Medium" pitchFamily="34" charset="-122"/>
                <a:cs typeface="Bitter Medium" pitchFamily="34" charset="-120"/>
              </a:rPr>
              <a:t>3</a:t>
            </a:r>
            <a:endParaRPr lang="en-US" sz="2500" dirty="0"/>
          </a:p>
        </p:txBody>
      </p:sp>
      <p:sp>
        <p:nvSpPr>
          <p:cNvPr id="14" name="Text 11"/>
          <p:cNvSpPr/>
          <p:nvPr/>
        </p:nvSpPr>
        <p:spPr>
          <a:xfrm>
            <a:off x="6933009" y="6146721"/>
            <a:ext cx="5219224" cy="334804"/>
          </a:xfrm>
          <a:prstGeom prst="rect">
            <a:avLst/>
          </a:prstGeom>
          <a:noFill/>
          <a:ln/>
        </p:spPr>
        <p:txBody>
          <a:bodyPr wrap="none" lIns="0" tIns="0" rIns="0" bIns="0" rtlCol="0" anchor="t"/>
          <a:lstStyle/>
          <a:p>
            <a:pPr marL="0" indent="0" algn="l">
              <a:lnSpc>
                <a:spcPts val="2600"/>
              </a:lnSpc>
              <a:buNone/>
            </a:pPr>
            <a:r>
              <a:rPr lang="en-US" sz="2100" kern="0" spc="-63" dirty="0">
                <a:solidFill>
                  <a:srgbClr val="2B2E3C"/>
                </a:solidFill>
                <a:latin typeface="Bitter Medium" pitchFamily="34" charset="0"/>
                <a:ea typeface="Bitter Medium" pitchFamily="34" charset="-122"/>
                <a:cs typeface="Bitter Medium" pitchFamily="34" charset="-120"/>
              </a:rPr>
              <a:t>Phase 3: Expansion et optimisation (30 jours)</a:t>
            </a:r>
            <a:endParaRPr lang="en-US" sz="2100" dirty="0"/>
          </a:p>
        </p:txBody>
      </p:sp>
      <p:sp>
        <p:nvSpPr>
          <p:cNvPr id="15" name="Text 12"/>
          <p:cNvSpPr/>
          <p:nvPr/>
        </p:nvSpPr>
        <p:spPr>
          <a:xfrm>
            <a:off x="6933009" y="6610112"/>
            <a:ext cx="6947297" cy="1028700"/>
          </a:xfrm>
          <a:prstGeom prst="rect">
            <a:avLst/>
          </a:prstGeom>
          <a:noFill/>
          <a:ln/>
        </p:spPr>
        <p:txBody>
          <a:bodyPr wrap="square" lIns="0" tIns="0" rIns="0" bIns="0" rtlCol="0" anchor="t"/>
          <a:lstStyle/>
          <a:p>
            <a:pPr marL="0" indent="0" algn="l">
              <a:lnSpc>
                <a:spcPts val="2700"/>
              </a:lnSpc>
              <a:buNone/>
            </a:pPr>
            <a:r>
              <a:rPr lang="en-US" sz="1650" kern="0" spc="-34" dirty="0">
                <a:solidFill>
                  <a:srgbClr val="2B2E3C"/>
                </a:solidFill>
                <a:latin typeface="Open Sans" pitchFamily="34" charset="0"/>
                <a:ea typeface="Open Sans" pitchFamily="34" charset="-122"/>
                <a:cs typeface="Open Sans" pitchFamily="34" charset="-120"/>
              </a:rPr>
              <a:t>Organisation d'événements de dégustation régionaux. Intensification des promotions pour les produits sous-performants. Lancement des packs spéciaux pour la saison estivale.</a:t>
            </a:r>
            <a:endParaRPr lang="en-US" sz="1650" dirty="0"/>
          </a:p>
        </p:txBody>
      </p:sp>
      <p:sp>
        <p:nvSpPr>
          <p:cNvPr id="16" name="ZoneTexte 15">
            <a:extLst>
              <a:ext uri="{FF2B5EF4-FFF2-40B4-BE49-F238E27FC236}">
                <a16:creationId xmlns:a16="http://schemas.microsoft.com/office/drawing/2014/main" id="{6BDA8F2F-8665-47A1-82A5-81B90174BF17}"/>
              </a:ext>
            </a:extLst>
          </p:cNvPr>
          <p:cNvSpPr txBox="1"/>
          <p:nvPr/>
        </p:nvSpPr>
        <p:spPr>
          <a:xfrm>
            <a:off x="12859473" y="7766613"/>
            <a:ext cx="1770927" cy="486137"/>
          </a:xfrm>
          <a:prstGeom prst="rect">
            <a:avLst/>
          </a:prstGeom>
          <a:solidFill>
            <a:srgbClr val="FFF8F0"/>
          </a:solidFill>
        </p:spPr>
        <p:txBody>
          <a:bodyPr wrap="square" rtlCol="0">
            <a:spAutoFit/>
          </a:bodyPr>
          <a:lstStyle/>
          <a:p>
            <a:endParaRPr lang="en-CA"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864</Words>
  <Application>Microsoft Office PowerPoint</Application>
  <PresentationFormat>Personnalisé</PresentationFormat>
  <Paragraphs>83</Paragraphs>
  <Slides>11</Slides>
  <Notes>11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vt:i4>
      </vt:variant>
    </vt:vector>
  </HeadingPairs>
  <TitlesOfParts>
    <vt:vector size="17" baseType="lpstr">
      <vt:lpstr>Open Sans</vt:lpstr>
      <vt:lpstr>Open Sans Bold</vt:lpstr>
      <vt:lpstr>Arial</vt:lpstr>
      <vt:lpstr>Bitter Medium</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RYM MEHADJI</cp:lastModifiedBy>
  <cp:revision>2</cp:revision>
  <dcterms:created xsi:type="dcterms:W3CDTF">2025-03-19T14:28:54Z</dcterms:created>
  <dcterms:modified xsi:type="dcterms:W3CDTF">2025-03-19T14:34:39Z</dcterms:modified>
</cp:coreProperties>
</file>